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9" r:id="rId7"/>
    <p:sldId id="270" r:id="rId8"/>
    <p:sldId id="271" r:id="rId9"/>
    <p:sldId id="272" r:id="rId10"/>
    <p:sldId id="274" r:id="rId11"/>
    <p:sldId id="256" r:id="rId12"/>
    <p:sldId id="262" r:id="rId13"/>
    <p:sldId id="263" r:id="rId14"/>
    <p:sldId id="264" r:id="rId15"/>
    <p:sldId id="275" r:id="rId16"/>
    <p:sldId id="276" r:id="rId17"/>
    <p:sldId id="277" r:id="rId18"/>
    <p:sldId id="278" r:id="rId19"/>
    <p:sldId id="279" r:id="rId20"/>
    <p:sldId id="280" r:id="rId21"/>
    <p:sldId id="267" r:id="rId22"/>
    <p:sldId id="281" r:id="rId23"/>
    <p:sldId id="282" r:id="rId24"/>
    <p:sldId id="283" r:id="rId25"/>
    <p:sldId id="285"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7C811-D47B-4BAE-8C37-9F4777946D6D}" v="1" dt="2025-01-09T10:54:31.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5165" autoAdjust="0"/>
  </p:normalViewPr>
  <p:slideViewPr>
    <p:cSldViewPr snapToGrid="0">
      <p:cViewPr varScale="1">
        <p:scale>
          <a:sx n="76" d="100"/>
          <a:sy n="76" d="100"/>
        </p:scale>
        <p:origin x="89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A782E-C62F-464D-92C7-7F47B395E6FA}" type="datetimeFigureOut">
              <a:rPr lang="en-IN" smtClean="0"/>
              <a:t>09-01-2025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2E2F6-BCF2-46FF-894D-AEDEFFF56AAE}" type="slidenum">
              <a:rPr lang="en-IN" smtClean="0"/>
              <a:t>‹#›</a:t>
            </a:fld>
            <a:endParaRPr lang="en-IN"/>
          </a:p>
        </p:txBody>
      </p:sp>
    </p:spTree>
    <p:extLst>
      <p:ext uri="{BB962C8B-B14F-4D97-AF65-F5344CB8AC3E}">
        <p14:creationId xmlns:p14="http://schemas.microsoft.com/office/powerpoint/2010/main" val="121200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A2E2F6-BCF2-46FF-894D-AEDEFFF56AAE}" type="slidenum">
              <a:rPr lang="en-IN" smtClean="0"/>
              <a:t>1</a:t>
            </a:fld>
            <a:endParaRPr lang="en-IN"/>
          </a:p>
        </p:txBody>
      </p:sp>
    </p:spTree>
    <p:extLst>
      <p:ext uri="{BB962C8B-B14F-4D97-AF65-F5344CB8AC3E}">
        <p14:creationId xmlns:p14="http://schemas.microsoft.com/office/powerpoint/2010/main" val="339368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A2E2F6-BCF2-46FF-894D-AEDEFFF56AAE}" type="slidenum">
              <a:rPr lang="en-IN" smtClean="0"/>
              <a:t>21</a:t>
            </a:fld>
            <a:endParaRPr lang="en-IN"/>
          </a:p>
        </p:txBody>
      </p:sp>
    </p:spTree>
    <p:extLst>
      <p:ext uri="{BB962C8B-B14F-4D97-AF65-F5344CB8AC3E}">
        <p14:creationId xmlns:p14="http://schemas.microsoft.com/office/powerpoint/2010/main" val="239612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474-79CF-21BD-6A41-1E4769234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B16C73B-1C86-955C-BCC8-2FF35FE69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B7B3C8-97F3-A211-B3F3-279C2E7F8E13}"/>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A71429D2-A5B4-74FB-4364-4A01194DA9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763428-4FA7-E593-F3BD-8E9B247AD347}"/>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343492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C3AE-2F86-A7F0-9A74-6644DBE7498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DF4573C-0E7F-A3C8-904A-8CFE0F9BE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CD1CBF6-689B-75D3-C372-37BAF51C0752}"/>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327F231C-65C2-56B2-3550-3C2F7D5931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FC61EC-F37F-E328-5DA4-316EC77C3CB9}"/>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176100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9AC20-C4C1-0B47-9D95-A021210686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0F6EA5C-6663-447C-CC42-F13DCE2EA2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1AA32A-0162-49D6-CD27-06409483A879}"/>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0FE26481-C271-64F2-B76C-9D949C0C83D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7ADF505-A7CF-8DD7-1625-A2A98337BC2B}"/>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198672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3E00-98C8-0F9A-AE84-FDC4DFC4856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F1355D0-F907-D50A-C490-468DEDF421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2EE9E5F-03F3-53B6-B33A-CA731CB808F6}"/>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E8FD9A9F-D7F2-50C0-BEDA-1FAC5965A6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ADBC44-E8C2-D791-1C59-083A4BA87DB3}"/>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65496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8122-D15A-8B8D-CD71-311CC2F9E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D88D65E-1C04-83A7-4844-74671D8D9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82FD9E-7F20-CB16-0348-5DCAA23252F1}"/>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2F00DAD7-0F1E-4AD0-7B5D-A68001F9527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39A5EC-11A2-5CB4-6A47-006213FC87C3}"/>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358182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E0E0-93EE-9627-EDF5-679DEAA10AC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A76895B-AC64-5F40-1072-D21F9CDBE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14A90A5-BB89-C52E-BE30-E1FABBEAD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DCB2136-025F-0D5B-C78D-7E1F61558965}"/>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6" name="Footer Placeholder 5">
            <a:extLst>
              <a:ext uri="{FF2B5EF4-FFF2-40B4-BE49-F238E27FC236}">
                <a16:creationId xmlns:a16="http://schemas.microsoft.com/office/drawing/2014/main" id="{7F0F05F0-04F0-2B47-6AC5-71A5FA4E6FA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8840275-5290-B0FD-A25C-404140B054B3}"/>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419420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B4F0-252E-79E5-3D39-8BEBF79AD4C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9EC942C-13C0-7647-FF68-E21CC6715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10B1F-A237-1266-CE65-84B67E65F3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7F608F6-0628-8C67-8637-C4B280DDE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CDADF-C2A2-458B-F228-B54AEB25B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3052D8A-73A7-A1FF-2548-F845F4A7CC6D}"/>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8" name="Footer Placeholder 7">
            <a:extLst>
              <a:ext uri="{FF2B5EF4-FFF2-40B4-BE49-F238E27FC236}">
                <a16:creationId xmlns:a16="http://schemas.microsoft.com/office/drawing/2014/main" id="{EDE1FF60-5FB8-373A-9D2E-F69909D31D4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AC401A7-3BF2-C92C-7CE8-37CDDBC56C0B}"/>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398338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9856-D693-4DEF-65D2-02BC198CB0A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CF84E58-6640-C0B6-1672-7A1E02395F3E}"/>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4" name="Footer Placeholder 3">
            <a:extLst>
              <a:ext uri="{FF2B5EF4-FFF2-40B4-BE49-F238E27FC236}">
                <a16:creationId xmlns:a16="http://schemas.microsoft.com/office/drawing/2014/main" id="{B1D3DD90-FDA2-E6EF-4885-A9AA29AD1C4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19E41E3-E52C-FC7C-0498-B1706EDDADB5}"/>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82802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D701D-2539-9B69-B7D6-F237E276D37D}"/>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3" name="Footer Placeholder 2">
            <a:extLst>
              <a:ext uri="{FF2B5EF4-FFF2-40B4-BE49-F238E27FC236}">
                <a16:creationId xmlns:a16="http://schemas.microsoft.com/office/drawing/2014/main" id="{F4F8D613-F050-7213-8374-C05D90B94DE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6C2E22C-38E7-164E-D11A-5AD823A4929C}"/>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133436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E358-E499-0D0A-881A-B299C9445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96B6423-B401-D82C-F73F-E4392B8B8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0710C7F-9114-6634-9333-F35022513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4A096-2DD3-936A-C882-4EAFF0A0A7A4}"/>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6" name="Footer Placeholder 5">
            <a:extLst>
              <a:ext uri="{FF2B5EF4-FFF2-40B4-BE49-F238E27FC236}">
                <a16:creationId xmlns:a16="http://schemas.microsoft.com/office/drawing/2014/main" id="{80F5983B-AA8C-956D-3DA1-B7FC2AB0672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DF30555-A9C0-729A-7116-8305D5145358}"/>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151284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0793-9DB9-EE32-86FF-BB5FBEF39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196720F-B26B-8104-E91E-42F5EFCC9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5AA06B8-9510-0F24-0DE5-D41584FBA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C6E44-D265-D8A3-6F65-6ACD03DC6564}"/>
              </a:ext>
            </a:extLst>
          </p:cNvPr>
          <p:cNvSpPr>
            <a:spLocks noGrp="1"/>
          </p:cNvSpPr>
          <p:nvPr>
            <p:ph type="dt" sz="half" idx="10"/>
          </p:nvPr>
        </p:nvSpPr>
        <p:spPr/>
        <p:txBody>
          <a:bodyPr/>
          <a:lstStyle/>
          <a:p>
            <a:fld id="{31D1780C-B68D-4799-8FE4-4F1DCC6BED44}" type="datetimeFigureOut">
              <a:rPr lang="en-IN" smtClean="0"/>
              <a:t>09-01-2025</a:t>
            </a:fld>
            <a:endParaRPr lang="en-IN"/>
          </a:p>
        </p:txBody>
      </p:sp>
      <p:sp>
        <p:nvSpPr>
          <p:cNvPr id="6" name="Footer Placeholder 5">
            <a:extLst>
              <a:ext uri="{FF2B5EF4-FFF2-40B4-BE49-F238E27FC236}">
                <a16:creationId xmlns:a16="http://schemas.microsoft.com/office/drawing/2014/main" id="{FC68C778-D484-7F7A-05A7-E9E9A123139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F37392-4400-22F2-1CD9-A6DCC82637F6}"/>
              </a:ext>
            </a:extLst>
          </p:cNvPr>
          <p:cNvSpPr>
            <a:spLocks noGrp="1"/>
          </p:cNvSpPr>
          <p:nvPr>
            <p:ph type="sldNum" sz="quarter" idx="12"/>
          </p:nvPr>
        </p:nvSpPr>
        <p:spPr/>
        <p:txBody>
          <a:bodyPr/>
          <a:lstStyle/>
          <a:p>
            <a:fld id="{3CE49AAB-4EFC-4673-869E-304C228E2E5C}" type="slidenum">
              <a:rPr lang="en-IN" smtClean="0"/>
              <a:t>‹#›</a:t>
            </a:fld>
            <a:endParaRPr lang="en-IN"/>
          </a:p>
        </p:txBody>
      </p:sp>
    </p:spTree>
    <p:extLst>
      <p:ext uri="{BB962C8B-B14F-4D97-AF65-F5344CB8AC3E}">
        <p14:creationId xmlns:p14="http://schemas.microsoft.com/office/powerpoint/2010/main" val="3353929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52D2-7C3B-53EC-88F6-E5DBC18DE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ECF2595-A389-8557-0A58-7173CA5DC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5C67338-20FC-491A-138D-65AAF3949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1780C-B68D-4799-8FE4-4F1DCC6BED44}" type="datetimeFigureOut">
              <a:rPr lang="en-IN" smtClean="0"/>
              <a:t>09-01-2025</a:t>
            </a:fld>
            <a:endParaRPr lang="en-IN"/>
          </a:p>
        </p:txBody>
      </p:sp>
      <p:sp>
        <p:nvSpPr>
          <p:cNvPr id="5" name="Footer Placeholder 4">
            <a:extLst>
              <a:ext uri="{FF2B5EF4-FFF2-40B4-BE49-F238E27FC236}">
                <a16:creationId xmlns:a16="http://schemas.microsoft.com/office/drawing/2014/main" id="{945380BD-94F8-F91C-6EBC-961387C06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D296FCE-4998-A5DD-1BA6-CE88C197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49AAB-4EFC-4673-869E-304C228E2E5C}" type="slidenum">
              <a:rPr lang="en-IN" smtClean="0"/>
              <a:t>‹#›</a:t>
            </a:fld>
            <a:endParaRPr lang="en-IN"/>
          </a:p>
        </p:txBody>
      </p:sp>
    </p:spTree>
    <p:extLst>
      <p:ext uri="{BB962C8B-B14F-4D97-AF65-F5344CB8AC3E}">
        <p14:creationId xmlns:p14="http://schemas.microsoft.com/office/powerpoint/2010/main" val="159982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jpe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en.wikipedia.org/wiki/Chalukya%E2%80%93Chola_wa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C9830-376E-C97F-89BA-453FFB8C4C3C}"/>
              </a:ext>
            </a:extLst>
          </p:cNvPr>
          <p:cNvPicPr>
            <a:picLocks noChangeAspect="1"/>
          </p:cNvPicPr>
          <p:nvPr/>
        </p:nvPicPr>
        <p:blipFill>
          <a:blip r:embed="rId3">
            <a:alphaModFix amt="30000"/>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5A1D511-BC4B-0326-C455-B8F3188F4414}"/>
              </a:ext>
            </a:extLst>
          </p:cNvPr>
          <p:cNvSpPr txBox="1"/>
          <p:nvPr/>
        </p:nvSpPr>
        <p:spPr>
          <a:xfrm>
            <a:off x="0" y="1782508"/>
            <a:ext cx="14902544" cy="2446824"/>
          </a:xfrm>
          <a:prstGeom prst="rect">
            <a:avLst/>
          </a:prstGeom>
          <a:noFill/>
        </p:spPr>
        <p:txBody>
          <a:bodyPr wrap="square" rtlCol="0">
            <a:spAutoFit/>
          </a:bodyPr>
          <a:lstStyle/>
          <a:p>
            <a:r>
              <a:rPr lang="en-IN" sz="5000" b="1" spc="1000" dirty="0">
                <a:solidFill>
                  <a:schemeClr val="bg2"/>
                </a:solidFill>
                <a:effectLst>
                  <a:outerShdw blurRad="38100" dist="38100" dir="2700000" algn="tl">
                    <a:srgbClr val="000000">
                      <a:alpha val="43137"/>
                    </a:srgbClr>
                  </a:outerShdw>
                </a:effectLst>
                <a:latin typeface="Eras Bold ITC" panose="020B0907030504020204" pitchFamily="34" charset="0"/>
              </a:rPr>
              <a:t>ANCIENT INDIAN WEAPONS </a:t>
            </a:r>
          </a:p>
          <a:p>
            <a:r>
              <a:rPr lang="en-IN" sz="5000" b="1" spc="1000" dirty="0">
                <a:solidFill>
                  <a:schemeClr val="bg2"/>
                </a:solidFill>
                <a:effectLst>
                  <a:outerShdw blurRad="38100" dist="38100" dir="2700000" algn="tl">
                    <a:srgbClr val="000000">
                      <a:alpha val="43137"/>
                    </a:srgbClr>
                  </a:outerShdw>
                </a:effectLst>
                <a:latin typeface="Eras Bold ITC" panose="020B0907030504020204" pitchFamily="34" charset="0"/>
              </a:rPr>
              <a:t>                AND </a:t>
            </a:r>
          </a:p>
          <a:p>
            <a:r>
              <a:rPr lang="en-IN" sz="5000" b="1" spc="1000" dirty="0">
                <a:solidFill>
                  <a:schemeClr val="bg2"/>
                </a:solidFill>
                <a:effectLst>
                  <a:outerShdw blurRad="38100" dist="38100" dir="2700000" algn="tl">
                    <a:srgbClr val="000000">
                      <a:alpha val="43137"/>
                    </a:srgbClr>
                  </a:outerShdw>
                </a:effectLst>
                <a:latin typeface="Eras Bold ITC" panose="020B0907030504020204" pitchFamily="34" charset="0"/>
              </a:rPr>
              <a:t>        ART OF WARFARE</a:t>
            </a:r>
          </a:p>
        </p:txBody>
      </p:sp>
      <p:sp>
        <p:nvSpPr>
          <p:cNvPr id="8" name="TextBox 7">
            <a:extLst>
              <a:ext uri="{FF2B5EF4-FFF2-40B4-BE49-F238E27FC236}">
                <a16:creationId xmlns:a16="http://schemas.microsoft.com/office/drawing/2014/main" id="{9BFE05E2-5DDC-787A-4470-B376F6EE1CE1}"/>
              </a:ext>
            </a:extLst>
          </p:cNvPr>
          <p:cNvSpPr txBox="1"/>
          <p:nvPr/>
        </p:nvSpPr>
        <p:spPr>
          <a:xfrm>
            <a:off x="449550" y="4373319"/>
            <a:ext cx="11462818" cy="400110"/>
          </a:xfrm>
          <a:prstGeom prst="rect">
            <a:avLst/>
          </a:prstGeom>
          <a:noFill/>
        </p:spPr>
        <p:txBody>
          <a:bodyPr wrap="none" rtlCol="0">
            <a:spAutoFit/>
          </a:bodyPr>
          <a:lstStyle/>
          <a:p>
            <a:r>
              <a:rPr lang="en-US" sz="2000" dirty="0">
                <a:solidFill>
                  <a:schemeClr val="bg2"/>
                </a:solidFill>
                <a:latin typeface="Felix Titling" panose="04060505060202020A04" pitchFamily="82" charset="0"/>
              </a:rPr>
              <a:t>“Exploring the Valor, Strategy, and Craftsmanship of India’s Martial </a:t>
            </a:r>
            <a:r>
              <a:rPr lang="en-US" sz="2000" dirty="0" err="1">
                <a:solidFill>
                  <a:schemeClr val="bg2"/>
                </a:solidFill>
                <a:latin typeface="Felix Titling" panose="04060505060202020A04" pitchFamily="82" charset="0"/>
              </a:rPr>
              <a:t>HeritagE</a:t>
            </a:r>
            <a:r>
              <a:rPr lang="en-US" sz="2000" dirty="0">
                <a:solidFill>
                  <a:schemeClr val="bg2"/>
                </a:solidFill>
                <a:latin typeface="Felix Titling" panose="04060505060202020A04" pitchFamily="82" charset="0"/>
              </a:rPr>
              <a:t>”</a:t>
            </a:r>
            <a:endParaRPr lang="en-IN" sz="2000" b="1" dirty="0">
              <a:solidFill>
                <a:schemeClr val="bg2"/>
              </a:solidFill>
              <a:latin typeface="Felix Titling" panose="04060505060202020A04" pitchFamily="82" charset="0"/>
            </a:endParaRPr>
          </a:p>
        </p:txBody>
      </p:sp>
      <p:pic>
        <p:nvPicPr>
          <p:cNvPr id="1028" name="Picture 4" descr="Download PNG image: cloud PNG image | Png aesthetic, Picsart ...">
            <a:extLst>
              <a:ext uri="{FF2B5EF4-FFF2-40B4-BE49-F238E27FC236}">
                <a16:creationId xmlns:a16="http://schemas.microsoft.com/office/drawing/2014/main" id="{07228DBD-BE4A-E27C-AE8A-54EB1CE543DB}"/>
              </a:ext>
            </a:extLst>
          </p:cNvPr>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2710544" y="3831771"/>
            <a:ext cx="7999411" cy="4645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PNG image: cloud PNG image | Png aesthetic, Picsart ...">
            <a:extLst>
              <a:ext uri="{FF2B5EF4-FFF2-40B4-BE49-F238E27FC236}">
                <a16:creationId xmlns:a16="http://schemas.microsoft.com/office/drawing/2014/main" id="{E411F622-957D-CF47-4497-09A30DC3B730}"/>
              </a:ext>
            </a:extLst>
          </p:cNvPr>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7532913" y="-1534884"/>
            <a:ext cx="6524173" cy="4233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788E6F-17B0-D850-B43E-C6F9A925548D}"/>
              </a:ext>
            </a:extLst>
          </p:cNvPr>
          <p:cNvSpPr txBox="1"/>
          <p:nvPr/>
        </p:nvSpPr>
        <p:spPr>
          <a:xfrm>
            <a:off x="1780409" y="7941172"/>
            <a:ext cx="8801100" cy="2585323"/>
          </a:xfrm>
          <a:prstGeom prst="rect">
            <a:avLst/>
          </a:prstGeom>
          <a:noFill/>
        </p:spPr>
        <p:txBody>
          <a:bodyPr wrap="square">
            <a:spAutoFit/>
          </a:bodyPr>
          <a:lstStyle/>
          <a:p>
            <a:r>
              <a:rPr lang="en-US" dirty="0">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Ancient Indian warfare stands as a testament to the ingenuity, skill, and strategic brilliance of its people. From intricately designed weapons like the </a:t>
            </a:r>
            <a:r>
              <a:rPr lang="en-US" dirty="0" err="1">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Urumi</a:t>
            </a:r>
            <a:r>
              <a:rPr lang="en-US" dirty="0">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and </a:t>
            </a:r>
            <a:r>
              <a:rPr lang="en-US" dirty="0" err="1">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Katar</a:t>
            </a:r>
            <a:r>
              <a:rPr lang="en-US" dirty="0">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to advanced battle formations like the </a:t>
            </a:r>
            <a:r>
              <a:rPr lang="en-US" dirty="0" err="1">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Chakravyuha</a:t>
            </a:r>
            <a:r>
              <a:rPr lang="en-US" dirty="0">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Indian warriors combined technology and tactics to shape the outcomes of history. This presentation delves into the legacy of ancient Indian weapons and the innovative warfare techniques that utilized them, showcasing their impact on battles, culture, and the evolution of military strategies worldwide.</a:t>
            </a:r>
            <a:endParaRPr lang="en-IN" dirty="0">
              <a:solidFill>
                <a:schemeClr val="bg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6120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795D6-A94D-76E6-2BCB-9A0655F32B73}"/>
              </a:ext>
            </a:extLst>
          </p:cNvPr>
          <p:cNvPicPr>
            <a:picLocks noChangeAspect="1"/>
          </p:cNvPicPr>
          <p:nvPr/>
        </p:nvPicPr>
        <p:blipFill>
          <a:blip r:embed="rId2">
            <a:alphaModFix amt="50000"/>
          </a:blip>
          <a:stretch>
            <a:fillRect/>
          </a:stretch>
        </p:blipFill>
        <p:spPr>
          <a:xfrm>
            <a:off x="0" y="18006"/>
            <a:ext cx="12192000" cy="6853437"/>
          </a:xfrm>
          <a:prstGeom prst="rect">
            <a:avLst/>
          </a:prstGeom>
        </p:spPr>
      </p:pic>
      <p:grpSp>
        <p:nvGrpSpPr>
          <p:cNvPr id="11" name="Group 10">
            <a:extLst>
              <a:ext uri="{FF2B5EF4-FFF2-40B4-BE49-F238E27FC236}">
                <a16:creationId xmlns:a16="http://schemas.microsoft.com/office/drawing/2014/main" id="{4268A742-6A97-44BB-B4D4-8F5702F8E5CD}"/>
              </a:ext>
            </a:extLst>
          </p:cNvPr>
          <p:cNvGrpSpPr/>
          <p:nvPr/>
        </p:nvGrpSpPr>
        <p:grpSpPr>
          <a:xfrm>
            <a:off x="5019820" y="381096"/>
            <a:ext cx="2152357" cy="2915395"/>
            <a:chOff x="5019821" y="2092569"/>
            <a:chExt cx="2152357" cy="2915395"/>
          </a:xfrm>
        </p:grpSpPr>
        <p:sp>
          <p:nvSpPr>
            <p:cNvPr id="9" name="Freeform: Shape 8">
              <a:extLst>
                <a:ext uri="{FF2B5EF4-FFF2-40B4-BE49-F238E27FC236}">
                  <a16:creationId xmlns:a16="http://schemas.microsoft.com/office/drawing/2014/main" id="{2EBA783B-FB06-4C3E-9AAA-C2373FBCE9A0}"/>
                </a:ext>
              </a:extLst>
            </p:cNvPr>
            <p:cNvSpPr/>
            <p:nvPr/>
          </p:nvSpPr>
          <p:spPr>
            <a:xfrm>
              <a:off x="5019821" y="3429000"/>
              <a:ext cx="944881" cy="1578964"/>
            </a:xfrm>
            <a:custGeom>
              <a:avLst/>
              <a:gdLst>
                <a:gd name="connsiteX0" fmla="*/ 0 w 944881"/>
                <a:gd name="connsiteY0" fmla="*/ 0 h 1578964"/>
                <a:gd name="connsiteX1" fmla="*/ 944881 w 944881"/>
                <a:gd name="connsiteY1" fmla="*/ 0 h 1578964"/>
                <a:gd name="connsiteX2" fmla="*/ 944881 w 944881"/>
                <a:gd name="connsiteY2" fmla="*/ 634082 h 1578964"/>
                <a:gd name="connsiteX3" fmla="*/ 0 w 944881"/>
                <a:gd name="connsiteY3" fmla="*/ 1578964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634082"/>
                  </a:lnTo>
                  <a:lnTo>
                    <a:pt x="0" y="1578964"/>
                  </a:lnTo>
                  <a:close/>
                </a:path>
              </a:pathLst>
            </a:custGeom>
            <a:gradFill>
              <a:gsLst>
                <a:gs pos="100000">
                  <a:srgbClr val="CC3300"/>
                </a:gs>
                <a:gs pos="0">
                  <a:srgbClr val="FF99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FB2611-E0B5-4E30-A934-47CFCCC68714}"/>
                </a:ext>
              </a:extLst>
            </p:cNvPr>
            <p:cNvSpPr/>
            <p:nvPr/>
          </p:nvSpPr>
          <p:spPr>
            <a:xfrm>
              <a:off x="6227297" y="3429000"/>
              <a:ext cx="944881" cy="1578964"/>
            </a:xfrm>
            <a:custGeom>
              <a:avLst/>
              <a:gdLst>
                <a:gd name="connsiteX0" fmla="*/ 0 w 944881"/>
                <a:gd name="connsiteY0" fmla="*/ 0 h 1578964"/>
                <a:gd name="connsiteX1" fmla="*/ 944881 w 944881"/>
                <a:gd name="connsiteY1" fmla="*/ 0 h 1578964"/>
                <a:gd name="connsiteX2" fmla="*/ 944881 w 944881"/>
                <a:gd name="connsiteY2" fmla="*/ 1578964 h 1578964"/>
                <a:gd name="connsiteX3" fmla="*/ 0 w 944881"/>
                <a:gd name="connsiteY3" fmla="*/ 634082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1578964"/>
                  </a:lnTo>
                  <a:lnTo>
                    <a:pt x="0" y="634082"/>
                  </a:lnTo>
                  <a:close/>
                </a:path>
              </a:pathLst>
            </a:custGeom>
            <a:gradFill>
              <a:gsLst>
                <a:gs pos="100000">
                  <a:srgbClr val="006666"/>
                </a:gs>
                <a:gs pos="0">
                  <a:srgbClr val="00CC9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E1EC284D-40B5-4034-962E-7D812269323A}"/>
                </a:ext>
              </a:extLst>
            </p:cNvPr>
            <p:cNvSpPr/>
            <p:nvPr/>
          </p:nvSpPr>
          <p:spPr>
            <a:xfrm>
              <a:off x="5019821" y="2092569"/>
              <a:ext cx="2152357" cy="1336431"/>
            </a:xfrm>
            <a:prstGeom prst="trapezoid">
              <a:avLst>
                <a:gd name="adj" fmla="val 62895"/>
              </a:avLst>
            </a:prstGeom>
            <a:solidFill>
              <a:srgbClr val="FFC000"/>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6B4DE27-4157-4B62-870D-ABFEEF8E3982}"/>
              </a:ext>
            </a:extLst>
          </p:cNvPr>
          <p:cNvGrpSpPr/>
          <p:nvPr/>
        </p:nvGrpSpPr>
        <p:grpSpPr>
          <a:xfrm rot="16200000">
            <a:off x="3445339" y="1987028"/>
            <a:ext cx="2152357" cy="2915395"/>
            <a:chOff x="5019821" y="2092569"/>
            <a:chExt cx="2152357" cy="2915395"/>
          </a:xfrm>
        </p:grpSpPr>
        <p:sp>
          <p:nvSpPr>
            <p:cNvPr id="13" name="Freeform: Shape 12">
              <a:extLst>
                <a:ext uri="{FF2B5EF4-FFF2-40B4-BE49-F238E27FC236}">
                  <a16:creationId xmlns:a16="http://schemas.microsoft.com/office/drawing/2014/main" id="{474E5510-CE4F-4510-A915-DA985CBBD56D}"/>
                </a:ext>
              </a:extLst>
            </p:cNvPr>
            <p:cNvSpPr/>
            <p:nvPr/>
          </p:nvSpPr>
          <p:spPr>
            <a:xfrm>
              <a:off x="5019821" y="3429000"/>
              <a:ext cx="944881" cy="1578964"/>
            </a:xfrm>
            <a:custGeom>
              <a:avLst/>
              <a:gdLst>
                <a:gd name="connsiteX0" fmla="*/ 0 w 944881"/>
                <a:gd name="connsiteY0" fmla="*/ 0 h 1578964"/>
                <a:gd name="connsiteX1" fmla="*/ 944881 w 944881"/>
                <a:gd name="connsiteY1" fmla="*/ 0 h 1578964"/>
                <a:gd name="connsiteX2" fmla="*/ 944881 w 944881"/>
                <a:gd name="connsiteY2" fmla="*/ 634082 h 1578964"/>
                <a:gd name="connsiteX3" fmla="*/ 0 w 944881"/>
                <a:gd name="connsiteY3" fmla="*/ 1578964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634082"/>
                  </a:lnTo>
                  <a:lnTo>
                    <a:pt x="0" y="1578964"/>
                  </a:lnTo>
                  <a:close/>
                </a:path>
              </a:pathLst>
            </a:custGeom>
            <a:gradFill>
              <a:gsLst>
                <a:gs pos="100000">
                  <a:srgbClr val="CC3300"/>
                </a:gs>
                <a:gs pos="0">
                  <a:srgbClr val="FF99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F79C715-CBAC-451E-ABBF-9F2D174A868A}"/>
                </a:ext>
              </a:extLst>
            </p:cNvPr>
            <p:cNvSpPr/>
            <p:nvPr/>
          </p:nvSpPr>
          <p:spPr>
            <a:xfrm>
              <a:off x="6227297" y="3429000"/>
              <a:ext cx="944881" cy="1578964"/>
            </a:xfrm>
            <a:custGeom>
              <a:avLst/>
              <a:gdLst>
                <a:gd name="connsiteX0" fmla="*/ 0 w 944881"/>
                <a:gd name="connsiteY0" fmla="*/ 0 h 1578964"/>
                <a:gd name="connsiteX1" fmla="*/ 944881 w 944881"/>
                <a:gd name="connsiteY1" fmla="*/ 0 h 1578964"/>
                <a:gd name="connsiteX2" fmla="*/ 944881 w 944881"/>
                <a:gd name="connsiteY2" fmla="*/ 1578964 h 1578964"/>
                <a:gd name="connsiteX3" fmla="*/ 0 w 944881"/>
                <a:gd name="connsiteY3" fmla="*/ 634082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1578964"/>
                  </a:lnTo>
                  <a:lnTo>
                    <a:pt x="0" y="634082"/>
                  </a:lnTo>
                  <a:close/>
                </a:path>
              </a:pathLst>
            </a:custGeom>
            <a:gradFill>
              <a:gsLst>
                <a:gs pos="100000">
                  <a:srgbClr val="006666"/>
                </a:gs>
                <a:gs pos="0">
                  <a:srgbClr val="00CC9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28D0E0A9-9F8D-4E6A-82AB-E16AC5C14815}"/>
                </a:ext>
              </a:extLst>
            </p:cNvPr>
            <p:cNvSpPr/>
            <p:nvPr/>
          </p:nvSpPr>
          <p:spPr>
            <a:xfrm>
              <a:off x="5019821" y="2092569"/>
              <a:ext cx="2152357" cy="1336431"/>
            </a:xfrm>
            <a:prstGeom prst="trapezoid">
              <a:avLst>
                <a:gd name="adj" fmla="val 62895"/>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0C7FD52-A8D3-41A1-855A-E36999A4EDAE}"/>
              </a:ext>
            </a:extLst>
          </p:cNvPr>
          <p:cNvGrpSpPr/>
          <p:nvPr/>
        </p:nvGrpSpPr>
        <p:grpSpPr>
          <a:xfrm rot="10800000">
            <a:off x="5020490" y="3561508"/>
            <a:ext cx="2152357" cy="2915395"/>
            <a:chOff x="5019821" y="2092569"/>
            <a:chExt cx="2152357" cy="2915395"/>
          </a:xfrm>
        </p:grpSpPr>
        <p:sp>
          <p:nvSpPr>
            <p:cNvPr id="17" name="Freeform: Shape 16">
              <a:extLst>
                <a:ext uri="{FF2B5EF4-FFF2-40B4-BE49-F238E27FC236}">
                  <a16:creationId xmlns:a16="http://schemas.microsoft.com/office/drawing/2014/main" id="{C8EE888C-4B9A-47FE-BAF8-3CF9C96CE516}"/>
                </a:ext>
              </a:extLst>
            </p:cNvPr>
            <p:cNvSpPr/>
            <p:nvPr/>
          </p:nvSpPr>
          <p:spPr>
            <a:xfrm>
              <a:off x="5019821" y="3429000"/>
              <a:ext cx="944881" cy="1578964"/>
            </a:xfrm>
            <a:custGeom>
              <a:avLst/>
              <a:gdLst>
                <a:gd name="connsiteX0" fmla="*/ 0 w 944881"/>
                <a:gd name="connsiteY0" fmla="*/ 0 h 1578964"/>
                <a:gd name="connsiteX1" fmla="*/ 944881 w 944881"/>
                <a:gd name="connsiteY1" fmla="*/ 0 h 1578964"/>
                <a:gd name="connsiteX2" fmla="*/ 944881 w 944881"/>
                <a:gd name="connsiteY2" fmla="*/ 634082 h 1578964"/>
                <a:gd name="connsiteX3" fmla="*/ 0 w 944881"/>
                <a:gd name="connsiteY3" fmla="*/ 1578964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634082"/>
                  </a:lnTo>
                  <a:lnTo>
                    <a:pt x="0" y="1578964"/>
                  </a:lnTo>
                  <a:close/>
                </a:path>
              </a:pathLst>
            </a:custGeom>
            <a:gradFill>
              <a:gsLst>
                <a:gs pos="100000">
                  <a:srgbClr val="CC3300"/>
                </a:gs>
                <a:gs pos="0">
                  <a:srgbClr val="FF99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C492E1A-0453-4BF1-8202-D3B3229BE26B}"/>
                </a:ext>
              </a:extLst>
            </p:cNvPr>
            <p:cNvSpPr/>
            <p:nvPr/>
          </p:nvSpPr>
          <p:spPr>
            <a:xfrm>
              <a:off x="6227297" y="3429000"/>
              <a:ext cx="944881" cy="1578964"/>
            </a:xfrm>
            <a:custGeom>
              <a:avLst/>
              <a:gdLst>
                <a:gd name="connsiteX0" fmla="*/ 0 w 944881"/>
                <a:gd name="connsiteY0" fmla="*/ 0 h 1578964"/>
                <a:gd name="connsiteX1" fmla="*/ 944881 w 944881"/>
                <a:gd name="connsiteY1" fmla="*/ 0 h 1578964"/>
                <a:gd name="connsiteX2" fmla="*/ 944881 w 944881"/>
                <a:gd name="connsiteY2" fmla="*/ 1578964 h 1578964"/>
                <a:gd name="connsiteX3" fmla="*/ 0 w 944881"/>
                <a:gd name="connsiteY3" fmla="*/ 634082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1578964"/>
                  </a:lnTo>
                  <a:lnTo>
                    <a:pt x="0" y="634082"/>
                  </a:lnTo>
                  <a:close/>
                </a:path>
              </a:pathLst>
            </a:custGeom>
            <a:gradFill>
              <a:gsLst>
                <a:gs pos="100000">
                  <a:srgbClr val="006666"/>
                </a:gs>
                <a:gs pos="0">
                  <a:srgbClr val="00CC9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90846B5A-6333-4499-AF94-353F7F8671C3}"/>
                </a:ext>
              </a:extLst>
            </p:cNvPr>
            <p:cNvSpPr/>
            <p:nvPr/>
          </p:nvSpPr>
          <p:spPr>
            <a:xfrm>
              <a:off x="5019821" y="2092569"/>
              <a:ext cx="2152357" cy="1336431"/>
            </a:xfrm>
            <a:prstGeom prst="trapezoid">
              <a:avLst>
                <a:gd name="adj" fmla="val 62895"/>
              </a:avLst>
            </a:pr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1162ECA-FE5A-4108-AD25-6F59F5AF5D00}"/>
              </a:ext>
            </a:extLst>
          </p:cNvPr>
          <p:cNvGrpSpPr/>
          <p:nvPr/>
        </p:nvGrpSpPr>
        <p:grpSpPr>
          <a:xfrm rot="5400000">
            <a:off x="6594303" y="1955576"/>
            <a:ext cx="2152357" cy="2915395"/>
            <a:chOff x="5019821" y="2092569"/>
            <a:chExt cx="2152357" cy="2915395"/>
          </a:xfrm>
        </p:grpSpPr>
        <p:sp>
          <p:nvSpPr>
            <p:cNvPr id="21" name="Freeform: Shape 20">
              <a:extLst>
                <a:ext uri="{FF2B5EF4-FFF2-40B4-BE49-F238E27FC236}">
                  <a16:creationId xmlns:a16="http://schemas.microsoft.com/office/drawing/2014/main" id="{679BB84E-5205-48C2-B3F1-B50A27C1F3C8}"/>
                </a:ext>
              </a:extLst>
            </p:cNvPr>
            <p:cNvSpPr/>
            <p:nvPr/>
          </p:nvSpPr>
          <p:spPr>
            <a:xfrm>
              <a:off x="5019821" y="3429000"/>
              <a:ext cx="944881" cy="1578964"/>
            </a:xfrm>
            <a:custGeom>
              <a:avLst/>
              <a:gdLst>
                <a:gd name="connsiteX0" fmla="*/ 0 w 944881"/>
                <a:gd name="connsiteY0" fmla="*/ 0 h 1578964"/>
                <a:gd name="connsiteX1" fmla="*/ 944881 w 944881"/>
                <a:gd name="connsiteY1" fmla="*/ 0 h 1578964"/>
                <a:gd name="connsiteX2" fmla="*/ 944881 w 944881"/>
                <a:gd name="connsiteY2" fmla="*/ 634082 h 1578964"/>
                <a:gd name="connsiteX3" fmla="*/ 0 w 944881"/>
                <a:gd name="connsiteY3" fmla="*/ 1578964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634082"/>
                  </a:lnTo>
                  <a:lnTo>
                    <a:pt x="0" y="1578964"/>
                  </a:lnTo>
                  <a:close/>
                </a:path>
              </a:pathLst>
            </a:custGeom>
            <a:gradFill>
              <a:gsLst>
                <a:gs pos="100000">
                  <a:srgbClr val="CC3300"/>
                </a:gs>
                <a:gs pos="0">
                  <a:srgbClr val="FF99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1DF824A-B535-4A6B-A68C-8FA2624BEB88}"/>
                </a:ext>
              </a:extLst>
            </p:cNvPr>
            <p:cNvSpPr/>
            <p:nvPr/>
          </p:nvSpPr>
          <p:spPr>
            <a:xfrm>
              <a:off x="6227297" y="3429000"/>
              <a:ext cx="944881" cy="1578964"/>
            </a:xfrm>
            <a:custGeom>
              <a:avLst/>
              <a:gdLst>
                <a:gd name="connsiteX0" fmla="*/ 0 w 944881"/>
                <a:gd name="connsiteY0" fmla="*/ 0 h 1578964"/>
                <a:gd name="connsiteX1" fmla="*/ 944881 w 944881"/>
                <a:gd name="connsiteY1" fmla="*/ 0 h 1578964"/>
                <a:gd name="connsiteX2" fmla="*/ 944881 w 944881"/>
                <a:gd name="connsiteY2" fmla="*/ 1578964 h 1578964"/>
                <a:gd name="connsiteX3" fmla="*/ 0 w 944881"/>
                <a:gd name="connsiteY3" fmla="*/ 634082 h 1578964"/>
              </a:gdLst>
              <a:ahLst/>
              <a:cxnLst>
                <a:cxn ang="0">
                  <a:pos x="connsiteX0" y="connsiteY0"/>
                </a:cxn>
                <a:cxn ang="0">
                  <a:pos x="connsiteX1" y="connsiteY1"/>
                </a:cxn>
                <a:cxn ang="0">
                  <a:pos x="connsiteX2" y="connsiteY2"/>
                </a:cxn>
                <a:cxn ang="0">
                  <a:pos x="connsiteX3" y="connsiteY3"/>
                </a:cxn>
              </a:cxnLst>
              <a:rect l="l" t="t" r="r" b="b"/>
              <a:pathLst>
                <a:path w="944881" h="1578964">
                  <a:moveTo>
                    <a:pt x="0" y="0"/>
                  </a:moveTo>
                  <a:lnTo>
                    <a:pt x="944881" y="0"/>
                  </a:lnTo>
                  <a:lnTo>
                    <a:pt x="944881" y="1578964"/>
                  </a:lnTo>
                  <a:lnTo>
                    <a:pt x="0" y="634082"/>
                  </a:lnTo>
                  <a:close/>
                </a:path>
              </a:pathLst>
            </a:custGeom>
            <a:gradFill>
              <a:gsLst>
                <a:gs pos="100000">
                  <a:srgbClr val="006666"/>
                </a:gs>
                <a:gs pos="0">
                  <a:srgbClr val="00CC9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1D311127-0D7F-47A5-8D8F-75BC4CDA80D5}"/>
                </a:ext>
              </a:extLst>
            </p:cNvPr>
            <p:cNvSpPr/>
            <p:nvPr/>
          </p:nvSpPr>
          <p:spPr>
            <a:xfrm>
              <a:off x="5019821" y="2092569"/>
              <a:ext cx="2152357" cy="1336431"/>
            </a:xfrm>
            <a:prstGeom prst="trapezoid">
              <a:avLst>
                <a:gd name="adj" fmla="val 62895"/>
              </a:avLst>
            </a:prstGeom>
            <a:solidFill>
              <a:srgbClr val="FFC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25" descr="Pie chart">
            <a:extLst>
              <a:ext uri="{FF2B5EF4-FFF2-40B4-BE49-F238E27FC236}">
                <a16:creationId xmlns:a16="http://schemas.microsoft.com/office/drawing/2014/main" id="{D9A405EC-687E-48B5-8BDF-4ABD078709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8215" y="3151355"/>
            <a:ext cx="457200" cy="457200"/>
          </a:xfrm>
          <a:prstGeom prst="rect">
            <a:avLst/>
          </a:prstGeom>
        </p:spPr>
      </p:pic>
      <p:pic>
        <p:nvPicPr>
          <p:cNvPr id="28" name="Graphic 27" descr="Presentation with bar chart">
            <a:extLst>
              <a:ext uri="{FF2B5EF4-FFF2-40B4-BE49-F238E27FC236}">
                <a16:creationId xmlns:a16="http://schemas.microsoft.com/office/drawing/2014/main" id="{50404E94-1E69-4109-B74E-28326C2B2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398" y="900430"/>
            <a:ext cx="457200" cy="457200"/>
          </a:xfrm>
          <a:prstGeom prst="rect">
            <a:avLst/>
          </a:prstGeom>
        </p:spPr>
      </p:pic>
      <p:pic>
        <p:nvPicPr>
          <p:cNvPr id="30" name="Graphic 29" descr="Bar graph with upward trend">
            <a:extLst>
              <a:ext uri="{FF2B5EF4-FFF2-40B4-BE49-F238E27FC236}">
                <a16:creationId xmlns:a16="http://schemas.microsoft.com/office/drawing/2014/main" id="{CF247600-8651-4F30-BDBD-46663A7304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36585" y="3216125"/>
            <a:ext cx="457200" cy="457200"/>
          </a:xfrm>
          <a:prstGeom prst="rect">
            <a:avLst/>
          </a:prstGeom>
        </p:spPr>
      </p:pic>
      <p:pic>
        <p:nvPicPr>
          <p:cNvPr id="32" name="Graphic 31" descr="Bullseye">
            <a:extLst>
              <a:ext uri="{FF2B5EF4-FFF2-40B4-BE49-F238E27FC236}">
                <a16:creationId xmlns:a16="http://schemas.microsoft.com/office/drawing/2014/main" id="{2420826B-432A-4A27-B7A9-95C9D6BC59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6368" y="5580088"/>
            <a:ext cx="457200" cy="457200"/>
          </a:xfrm>
          <a:prstGeom prst="rect">
            <a:avLst/>
          </a:prstGeom>
        </p:spPr>
      </p:pic>
      <p:sp>
        <p:nvSpPr>
          <p:cNvPr id="33" name="TextBox 32">
            <a:extLst>
              <a:ext uri="{FF2B5EF4-FFF2-40B4-BE49-F238E27FC236}">
                <a16:creationId xmlns:a16="http://schemas.microsoft.com/office/drawing/2014/main" id="{24CD02B5-38BF-4BC0-88A5-CFE40DFF9C2D}"/>
              </a:ext>
            </a:extLst>
          </p:cNvPr>
          <p:cNvSpPr txBox="1"/>
          <p:nvPr/>
        </p:nvSpPr>
        <p:spPr>
          <a:xfrm>
            <a:off x="5733143" y="1797245"/>
            <a:ext cx="711200" cy="369332"/>
          </a:xfrm>
          <a:prstGeom prst="rect">
            <a:avLst/>
          </a:prstGeom>
          <a:noFill/>
        </p:spPr>
        <p:txBody>
          <a:bodyPr wrap="square" rtlCol="0">
            <a:spAutoFit/>
          </a:bodyPr>
          <a:lstStyle/>
          <a:p>
            <a:pPr algn="ctr"/>
            <a:r>
              <a:rPr lang="en-US" dirty="0">
                <a:latin typeface="Oswald" panose="02000503000000000000" pitchFamily="2" charset="0"/>
              </a:rPr>
              <a:t>01</a:t>
            </a:r>
          </a:p>
        </p:txBody>
      </p:sp>
      <p:sp>
        <p:nvSpPr>
          <p:cNvPr id="34" name="TextBox 33">
            <a:extLst>
              <a:ext uri="{FF2B5EF4-FFF2-40B4-BE49-F238E27FC236}">
                <a16:creationId xmlns:a16="http://schemas.microsoft.com/office/drawing/2014/main" id="{8F384DF6-A2C1-4438-98FC-A05DDF774506}"/>
              </a:ext>
            </a:extLst>
          </p:cNvPr>
          <p:cNvSpPr txBox="1"/>
          <p:nvPr/>
        </p:nvSpPr>
        <p:spPr>
          <a:xfrm>
            <a:off x="7095061" y="3252668"/>
            <a:ext cx="711200" cy="369332"/>
          </a:xfrm>
          <a:prstGeom prst="rect">
            <a:avLst/>
          </a:prstGeom>
          <a:noFill/>
        </p:spPr>
        <p:txBody>
          <a:bodyPr wrap="square" rtlCol="0">
            <a:spAutoFit/>
          </a:bodyPr>
          <a:lstStyle/>
          <a:p>
            <a:pPr algn="ctr"/>
            <a:r>
              <a:rPr lang="en-US" dirty="0">
                <a:latin typeface="Oswald" panose="02000503000000000000" pitchFamily="2" charset="0"/>
              </a:rPr>
              <a:t>02</a:t>
            </a:r>
          </a:p>
        </p:txBody>
      </p:sp>
      <p:sp>
        <p:nvSpPr>
          <p:cNvPr id="35" name="TextBox 34">
            <a:extLst>
              <a:ext uri="{FF2B5EF4-FFF2-40B4-BE49-F238E27FC236}">
                <a16:creationId xmlns:a16="http://schemas.microsoft.com/office/drawing/2014/main" id="{75D73290-8D5C-4543-880E-7B8825DEF691}"/>
              </a:ext>
            </a:extLst>
          </p:cNvPr>
          <p:cNvSpPr txBox="1"/>
          <p:nvPr/>
        </p:nvSpPr>
        <p:spPr>
          <a:xfrm>
            <a:off x="5733143" y="4752047"/>
            <a:ext cx="711200" cy="369332"/>
          </a:xfrm>
          <a:prstGeom prst="rect">
            <a:avLst/>
          </a:prstGeom>
          <a:noFill/>
        </p:spPr>
        <p:txBody>
          <a:bodyPr wrap="square" rtlCol="0">
            <a:spAutoFit/>
          </a:bodyPr>
          <a:lstStyle/>
          <a:p>
            <a:pPr algn="ctr"/>
            <a:r>
              <a:rPr lang="en-US" dirty="0">
                <a:latin typeface="Oswald" panose="02000503000000000000" pitchFamily="2" charset="0"/>
              </a:rPr>
              <a:t>03</a:t>
            </a:r>
          </a:p>
        </p:txBody>
      </p:sp>
      <p:sp>
        <p:nvSpPr>
          <p:cNvPr id="36" name="TextBox 35">
            <a:extLst>
              <a:ext uri="{FF2B5EF4-FFF2-40B4-BE49-F238E27FC236}">
                <a16:creationId xmlns:a16="http://schemas.microsoft.com/office/drawing/2014/main" id="{1CF99937-7FC1-486C-98EA-C6C18B6BF097}"/>
              </a:ext>
            </a:extLst>
          </p:cNvPr>
          <p:cNvSpPr txBox="1"/>
          <p:nvPr/>
        </p:nvSpPr>
        <p:spPr>
          <a:xfrm>
            <a:off x="4299144" y="3274736"/>
            <a:ext cx="711200" cy="369332"/>
          </a:xfrm>
          <a:prstGeom prst="rect">
            <a:avLst/>
          </a:prstGeom>
          <a:noFill/>
        </p:spPr>
        <p:txBody>
          <a:bodyPr wrap="square" rtlCol="0">
            <a:spAutoFit/>
          </a:bodyPr>
          <a:lstStyle/>
          <a:p>
            <a:pPr algn="ctr"/>
            <a:r>
              <a:rPr lang="en-US" dirty="0">
                <a:latin typeface="Oswald" panose="02000503000000000000" pitchFamily="2" charset="0"/>
              </a:rPr>
              <a:t>04</a:t>
            </a:r>
          </a:p>
        </p:txBody>
      </p:sp>
      <p:sp>
        <p:nvSpPr>
          <p:cNvPr id="37" name="TextBox 36">
            <a:extLst>
              <a:ext uri="{FF2B5EF4-FFF2-40B4-BE49-F238E27FC236}">
                <a16:creationId xmlns:a16="http://schemas.microsoft.com/office/drawing/2014/main" id="{B5871B40-0153-428D-9062-D28EA40170F6}"/>
              </a:ext>
            </a:extLst>
          </p:cNvPr>
          <p:cNvSpPr txBox="1"/>
          <p:nvPr/>
        </p:nvSpPr>
        <p:spPr>
          <a:xfrm>
            <a:off x="5244769" y="2958250"/>
            <a:ext cx="1716305" cy="1015663"/>
          </a:xfrm>
          <a:prstGeom prst="rect">
            <a:avLst/>
          </a:prstGeom>
          <a:noFill/>
        </p:spPr>
        <p:txBody>
          <a:bodyPr wrap="square" rtlCol="0">
            <a:spAutoFit/>
          </a:bodyPr>
          <a:lstStyle/>
          <a:p>
            <a:pPr algn="ctr"/>
            <a:r>
              <a:rPr lang="en-US" sz="2000" dirty="0">
                <a:latin typeface="Oswald" panose="02000503000000000000" pitchFamily="2" charset="0"/>
              </a:rPr>
              <a:t>ANCIENT </a:t>
            </a:r>
          </a:p>
          <a:p>
            <a:pPr algn="ctr"/>
            <a:r>
              <a:rPr lang="en-US" sz="2000" dirty="0">
                <a:latin typeface="Oswald" panose="02000503000000000000" pitchFamily="2" charset="0"/>
              </a:rPr>
              <a:t>INDIAN</a:t>
            </a:r>
          </a:p>
          <a:p>
            <a:pPr algn="ctr"/>
            <a:r>
              <a:rPr lang="en-US" sz="2000" dirty="0">
                <a:latin typeface="Oswald" panose="02000503000000000000" pitchFamily="2" charset="0"/>
              </a:rPr>
              <a:t>BATTLEFIELDS</a:t>
            </a:r>
          </a:p>
        </p:txBody>
      </p:sp>
      <p:sp>
        <p:nvSpPr>
          <p:cNvPr id="38" name="TextBox 37">
            <a:extLst>
              <a:ext uri="{FF2B5EF4-FFF2-40B4-BE49-F238E27FC236}">
                <a16:creationId xmlns:a16="http://schemas.microsoft.com/office/drawing/2014/main" id="{6F4AC776-6295-4524-8C14-1CDE434FDC27}"/>
              </a:ext>
            </a:extLst>
          </p:cNvPr>
          <p:cNvSpPr txBox="1"/>
          <p:nvPr/>
        </p:nvSpPr>
        <p:spPr>
          <a:xfrm>
            <a:off x="6961074" y="239303"/>
            <a:ext cx="4609556" cy="1323439"/>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icrosoft New Tai Lue" panose="020B0502040204020203" pitchFamily="34" charset="0"/>
                <a:ea typeface="Gadugi" panose="020B0502040204020203" pitchFamily="34" charset="0"/>
                <a:cs typeface="Microsoft New Tai Lue" panose="020B0502040204020203" pitchFamily="34" charset="0"/>
              </a:rPr>
              <a:t>Terrain and Location:</a:t>
            </a:r>
          </a:p>
          <a:p>
            <a:r>
              <a:rPr lang="en-US" sz="1600" dirty="0"/>
              <a:t>often near rivers, plains, or hilly regions to exploit natural advantages.</a:t>
            </a:r>
          </a:p>
          <a:p>
            <a:r>
              <a:rPr lang="en-US" sz="1600" dirty="0"/>
              <a:t>Example: The Kalinga War was fought near the Daya River, providing strategic positioning.</a:t>
            </a:r>
          </a:p>
        </p:txBody>
      </p:sp>
      <p:sp>
        <p:nvSpPr>
          <p:cNvPr id="39" name="TextBox 38">
            <a:extLst>
              <a:ext uri="{FF2B5EF4-FFF2-40B4-BE49-F238E27FC236}">
                <a16:creationId xmlns:a16="http://schemas.microsoft.com/office/drawing/2014/main" id="{B361CE3A-0D61-4DEC-8E2F-D896E9EF2179}"/>
              </a:ext>
            </a:extLst>
          </p:cNvPr>
          <p:cNvSpPr txBox="1"/>
          <p:nvPr/>
        </p:nvSpPr>
        <p:spPr>
          <a:xfrm>
            <a:off x="8488436" y="4102925"/>
            <a:ext cx="3333994" cy="1569660"/>
          </a:xfrm>
          <a:prstGeom prst="rect">
            <a:avLst/>
          </a:prstGeom>
          <a:noFill/>
        </p:spPr>
        <p:txBody>
          <a:bodyPr wrap="square" rtlCol="0">
            <a:spAutoFit/>
          </a:bodyPr>
          <a:lstStyle/>
          <a:p>
            <a:r>
              <a:rPr lang="en-US" sz="1600" b="1" dirty="0">
                <a:latin typeface="Microsoft New Tai Lue" panose="020B0502040204020203" pitchFamily="34" charset="0"/>
                <a:ea typeface="Gadugi" panose="020B0502040204020203" pitchFamily="34" charset="0"/>
                <a:cs typeface="Microsoft New Tai Lue" panose="020B0502040204020203" pitchFamily="34" charset="0"/>
              </a:rPr>
              <a:t>Season and Timing:</a:t>
            </a:r>
            <a:endParaRPr lang="en-US" sz="1600" dirty="0">
              <a:latin typeface="Microsoft New Tai Lue" panose="020B0502040204020203" pitchFamily="34" charset="0"/>
              <a:ea typeface="Gadugi" panose="020B0502040204020203" pitchFamily="34" charset="0"/>
              <a:cs typeface="Microsoft New Tai Lue" panose="020B0502040204020203" pitchFamily="34" charset="0"/>
            </a:endParaRPr>
          </a:p>
          <a:p>
            <a:r>
              <a:rPr lang="en-US" sz="1600" dirty="0"/>
              <a:t>Dry seasons were preferred for better mobility and logistics.</a:t>
            </a:r>
          </a:p>
          <a:p>
            <a:r>
              <a:rPr lang="en-US" sz="1600" dirty="0"/>
              <a:t>Monsoons were avoided due to supply chain challenges and difficult terrain.</a:t>
            </a:r>
          </a:p>
        </p:txBody>
      </p:sp>
      <p:sp>
        <p:nvSpPr>
          <p:cNvPr id="40" name="TextBox 39">
            <a:extLst>
              <a:ext uri="{FF2B5EF4-FFF2-40B4-BE49-F238E27FC236}">
                <a16:creationId xmlns:a16="http://schemas.microsoft.com/office/drawing/2014/main" id="{B12F7F7F-AC36-429A-B0EF-1783389C282F}"/>
              </a:ext>
            </a:extLst>
          </p:cNvPr>
          <p:cNvSpPr txBox="1"/>
          <p:nvPr/>
        </p:nvSpPr>
        <p:spPr>
          <a:xfrm>
            <a:off x="150100" y="5109683"/>
            <a:ext cx="5510925" cy="1446550"/>
          </a:xfrm>
          <a:prstGeom prst="rect">
            <a:avLst/>
          </a:prstGeom>
          <a:noFill/>
        </p:spPr>
        <p:txBody>
          <a:bodyPr wrap="square" rtlCol="0">
            <a:spAutoFit/>
          </a:bodyPr>
          <a:lstStyle/>
          <a:p>
            <a:r>
              <a:rPr lang="en-US" sz="1600" b="1" dirty="0">
                <a:latin typeface="Microsoft New Tai Lue" panose="020B0502040204020203" pitchFamily="34" charset="0"/>
                <a:ea typeface="Gadugi" panose="020B0502040204020203" pitchFamily="34" charset="0"/>
                <a:cs typeface="Microsoft New Tai Lue" panose="020B0502040204020203" pitchFamily="34" charset="0"/>
              </a:rPr>
              <a:t>         Preparation and Layout:</a:t>
            </a:r>
            <a:endParaRPr lang="en-US" sz="1600" dirty="0">
              <a:latin typeface="Microsoft New Tai Lue" panose="020B0502040204020203" pitchFamily="34" charset="0"/>
              <a:ea typeface="Gadugi" panose="020B0502040204020203" pitchFamily="34" charset="0"/>
              <a:cs typeface="Microsoft New Tai Lue" panose="020B0502040204020203" pitchFamily="34" charset="0"/>
            </a:endParaRPr>
          </a:p>
          <a:p>
            <a:r>
              <a:rPr lang="en-US" dirty="0"/>
              <a:t>Camps were set up near battle zones for rest and regrouping.</a:t>
            </a:r>
          </a:p>
          <a:p>
            <a:r>
              <a:rPr lang="en-US" dirty="0"/>
              <a:t>Defensive structures like trenches, barricades, and moats were utilized.</a:t>
            </a:r>
          </a:p>
        </p:txBody>
      </p:sp>
      <p:sp>
        <p:nvSpPr>
          <p:cNvPr id="41" name="TextBox 40">
            <a:extLst>
              <a:ext uri="{FF2B5EF4-FFF2-40B4-BE49-F238E27FC236}">
                <a16:creationId xmlns:a16="http://schemas.microsoft.com/office/drawing/2014/main" id="{523E0341-C88C-422F-BF1D-BDAF2F1B7072}"/>
              </a:ext>
            </a:extLst>
          </p:cNvPr>
          <p:cNvSpPr txBox="1"/>
          <p:nvPr/>
        </p:nvSpPr>
        <p:spPr>
          <a:xfrm>
            <a:off x="859228" y="1201489"/>
            <a:ext cx="3583725" cy="1323439"/>
          </a:xfrm>
          <a:prstGeom prst="rect">
            <a:avLst/>
          </a:prstGeom>
          <a:noFill/>
        </p:spPr>
        <p:txBody>
          <a:bodyPr wrap="square" rtlCol="0">
            <a:spAutoFit/>
          </a:bodyPr>
          <a:lstStyle/>
          <a:p>
            <a:r>
              <a:rPr lang="en-IN" sz="1600" b="1" dirty="0">
                <a:latin typeface="Microsoft New Tai Lue" panose="020B0502040204020203" pitchFamily="34" charset="0"/>
                <a:cs typeface="Microsoft New Tai Lue" panose="020B0502040204020203" pitchFamily="34" charset="0"/>
              </a:rPr>
              <a:t>Notable Ancient Indian Battlefields</a:t>
            </a:r>
            <a:endParaRPr lang="en-IN" sz="1600" dirty="0">
              <a:latin typeface="Microsoft New Tai Lue" panose="020B0502040204020203" pitchFamily="34" charset="0"/>
              <a:cs typeface="Microsoft New Tai Lue" panose="020B0502040204020203" pitchFamily="34" charset="0"/>
            </a:endParaRPr>
          </a:p>
          <a:p>
            <a:r>
              <a:rPr lang="en-IN" sz="1600" dirty="0">
                <a:latin typeface="Microsoft New Tai Lue" panose="020B0502040204020203" pitchFamily="34" charset="0"/>
                <a:cs typeface="Microsoft New Tai Lue" panose="020B0502040204020203" pitchFamily="34" charset="0"/>
              </a:rPr>
              <a:t>Key battlefields include Kurukshetra, Kalinga, </a:t>
            </a:r>
            <a:r>
              <a:rPr lang="en-IN" sz="1600" dirty="0" err="1">
                <a:latin typeface="Microsoft New Tai Lue" panose="020B0502040204020203" pitchFamily="34" charset="0"/>
                <a:cs typeface="Microsoft New Tai Lue" panose="020B0502040204020203" pitchFamily="34" charset="0"/>
              </a:rPr>
              <a:t>Tarain</a:t>
            </a:r>
            <a:r>
              <a:rPr lang="en-IN" sz="1600" dirty="0">
                <a:latin typeface="Microsoft New Tai Lue" panose="020B0502040204020203" pitchFamily="34" charset="0"/>
                <a:cs typeface="Microsoft New Tai Lue" panose="020B0502040204020203" pitchFamily="34" charset="0"/>
              </a:rPr>
              <a:t>, Panipat, and Hydaspes, shaping India’s historical and military legacy.</a:t>
            </a:r>
          </a:p>
        </p:txBody>
      </p:sp>
      <p:sp>
        <p:nvSpPr>
          <p:cNvPr id="2" name="TextBox 1">
            <a:extLst>
              <a:ext uri="{FF2B5EF4-FFF2-40B4-BE49-F238E27FC236}">
                <a16:creationId xmlns:a16="http://schemas.microsoft.com/office/drawing/2014/main" id="{BEE2C5CD-9271-C50D-C9B6-A806CA1D494D}"/>
              </a:ext>
            </a:extLst>
          </p:cNvPr>
          <p:cNvSpPr txBox="1"/>
          <p:nvPr/>
        </p:nvSpPr>
        <p:spPr>
          <a:xfrm>
            <a:off x="325643" y="208716"/>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-Anjali Sinha (D111)</a:t>
            </a:r>
          </a:p>
        </p:txBody>
      </p:sp>
    </p:spTree>
    <p:extLst>
      <p:ext uri="{BB962C8B-B14F-4D97-AF65-F5344CB8AC3E}">
        <p14:creationId xmlns:p14="http://schemas.microsoft.com/office/powerpoint/2010/main" val="158599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3" presetClass="entr" presetSubtype="16"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2000"/>
                            </p:stCondLst>
                            <p:childTnLst>
                              <p:par>
                                <p:cTn id="50" presetID="17" presetClass="entr" presetSubtype="8"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ppt_x</p:attrName>
                                        </p:attrNameLst>
                                      </p:cBhvr>
                                      <p:tavLst>
                                        <p:tav tm="0">
                                          <p:val>
                                            <p:strVal val="#ppt_x-#ppt_w/2"/>
                                          </p:val>
                                        </p:tav>
                                        <p:tav tm="100000">
                                          <p:val>
                                            <p:strVal val="#ppt_x"/>
                                          </p:val>
                                        </p:tav>
                                      </p:tavLst>
                                    </p:anim>
                                    <p:anim calcmode="lin" valueType="num">
                                      <p:cBhvr>
                                        <p:cTn id="53" dur="500" fill="hold"/>
                                        <p:tgtEl>
                                          <p:spTgt spid="38"/>
                                        </p:tgtEl>
                                        <p:attrNameLst>
                                          <p:attrName>ppt_y</p:attrName>
                                        </p:attrNameLst>
                                      </p:cBhvr>
                                      <p:tavLst>
                                        <p:tav tm="0">
                                          <p:val>
                                            <p:strVal val="#ppt_y"/>
                                          </p:val>
                                        </p:tav>
                                        <p:tav tm="100000">
                                          <p:val>
                                            <p:strVal val="#ppt_y"/>
                                          </p:val>
                                        </p:tav>
                                      </p:tavLst>
                                    </p:anim>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strVal val="#ppt_h"/>
                                          </p:val>
                                        </p:tav>
                                        <p:tav tm="100000">
                                          <p:val>
                                            <p:strVal val="#ppt_h"/>
                                          </p:val>
                                        </p:tav>
                                      </p:tavLst>
                                    </p:anim>
                                  </p:childTnLst>
                                </p:cTn>
                              </p:par>
                            </p:childTnLst>
                          </p:cTn>
                        </p:par>
                        <p:par>
                          <p:cTn id="56" fill="hold">
                            <p:stCondLst>
                              <p:cond delay="2500"/>
                            </p:stCondLst>
                            <p:childTnLst>
                              <p:par>
                                <p:cTn id="57" presetID="17" presetClass="entr" presetSubtype="8"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ppt_x</p:attrName>
                                        </p:attrNameLst>
                                      </p:cBhvr>
                                      <p:tavLst>
                                        <p:tav tm="0">
                                          <p:val>
                                            <p:strVal val="#ppt_x-#ppt_w/2"/>
                                          </p:val>
                                        </p:tav>
                                        <p:tav tm="100000">
                                          <p:val>
                                            <p:strVal val="#ppt_x"/>
                                          </p:val>
                                        </p:tav>
                                      </p:tavLst>
                                    </p:anim>
                                    <p:anim calcmode="lin" valueType="num">
                                      <p:cBhvr>
                                        <p:cTn id="60" dur="500" fill="hold"/>
                                        <p:tgtEl>
                                          <p:spTgt spid="39"/>
                                        </p:tgtEl>
                                        <p:attrNameLst>
                                          <p:attrName>ppt_y</p:attrName>
                                        </p:attrNameLst>
                                      </p:cBhvr>
                                      <p:tavLst>
                                        <p:tav tm="0">
                                          <p:val>
                                            <p:strVal val="#ppt_y"/>
                                          </p:val>
                                        </p:tav>
                                        <p:tav tm="100000">
                                          <p:val>
                                            <p:strVal val="#ppt_y"/>
                                          </p:val>
                                        </p:tav>
                                      </p:tavLst>
                                    </p:anim>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strVal val="#ppt_h"/>
                                          </p:val>
                                        </p:tav>
                                        <p:tav tm="100000">
                                          <p:val>
                                            <p:strVal val="#ppt_h"/>
                                          </p:val>
                                        </p:tav>
                                      </p:tavLst>
                                    </p:anim>
                                  </p:childTnLst>
                                </p:cTn>
                              </p:par>
                            </p:childTnLst>
                          </p:cTn>
                        </p:par>
                        <p:par>
                          <p:cTn id="63" fill="hold">
                            <p:stCondLst>
                              <p:cond delay="3000"/>
                            </p:stCondLst>
                            <p:childTnLst>
                              <p:par>
                                <p:cTn id="64" presetID="17" presetClass="entr" presetSubtype="2"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500" fill="hold"/>
                                        <p:tgtEl>
                                          <p:spTgt spid="40"/>
                                        </p:tgtEl>
                                        <p:attrNameLst>
                                          <p:attrName>ppt_x</p:attrName>
                                        </p:attrNameLst>
                                      </p:cBhvr>
                                      <p:tavLst>
                                        <p:tav tm="0">
                                          <p:val>
                                            <p:strVal val="#ppt_x+#ppt_w/2"/>
                                          </p:val>
                                        </p:tav>
                                        <p:tav tm="100000">
                                          <p:val>
                                            <p:strVal val="#ppt_x"/>
                                          </p:val>
                                        </p:tav>
                                      </p:tavLst>
                                    </p:anim>
                                    <p:anim calcmode="lin" valueType="num">
                                      <p:cBhvr>
                                        <p:cTn id="67" dur="500" fill="hold"/>
                                        <p:tgtEl>
                                          <p:spTgt spid="40"/>
                                        </p:tgtEl>
                                        <p:attrNameLst>
                                          <p:attrName>ppt_y</p:attrName>
                                        </p:attrNameLst>
                                      </p:cBhvr>
                                      <p:tavLst>
                                        <p:tav tm="0">
                                          <p:val>
                                            <p:strVal val="#ppt_y"/>
                                          </p:val>
                                        </p:tav>
                                        <p:tav tm="100000">
                                          <p:val>
                                            <p:strVal val="#ppt_y"/>
                                          </p:val>
                                        </p:tav>
                                      </p:tavLst>
                                    </p:anim>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strVal val="#ppt_h"/>
                                          </p:val>
                                        </p:tav>
                                        <p:tav tm="100000">
                                          <p:val>
                                            <p:strVal val="#ppt_h"/>
                                          </p:val>
                                        </p:tav>
                                      </p:tavLst>
                                    </p:anim>
                                  </p:childTnLst>
                                </p:cTn>
                              </p:par>
                            </p:childTnLst>
                          </p:cTn>
                        </p:par>
                        <p:par>
                          <p:cTn id="70" fill="hold">
                            <p:stCondLst>
                              <p:cond delay="3500"/>
                            </p:stCondLst>
                            <p:childTnLst>
                              <p:par>
                                <p:cTn id="71" presetID="17" presetClass="entr" presetSubtype="2"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ppt_x</p:attrName>
                                        </p:attrNameLst>
                                      </p:cBhvr>
                                      <p:tavLst>
                                        <p:tav tm="0">
                                          <p:val>
                                            <p:strVal val="#ppt_x+#ppt_w/2"/>
                                          </p:val>
                                        </p:tav>
                                        <p:tav tm="100000">
                                          <p:val>
                                            <p:strVal val="#ppt_x"/>
                                          </p:val>
                                        </p:tav>
                                      </p:tavLst>
                                    </p:anim>
                                    <p:anim calcmode="lin" valueType="num">
                                      <p:cBhvr>
                                        <p:cTn id="74" dur="500" fill="hold"/>
                                        <p:tgtEl>
                                          <p:spTgt spid="41"/>
                                        </p:tgtEl>
                                        <p:attrNameLst>
                                          <p:attrName>ppt_y</p:attrName>
                                        </p:attrNameLst>
                                      </p:cBhvr>
                                      <p:tavLst>
                                        <p:tav tm="0">
                                          <p:val>
                                            <p:strVal val="#ppt_y"/>
                                          </p:val>
                                        </p:tav>
                                        <p:tav tm="100000">
                                          <p:val>
                                            <p:strVal val="#ppt_y"/>
                                          </p:val>
                                        </p:tav>
                                      </p:tavLst>
                                    </p:anim>
                                    <p:anim calcmode="lin" valueType="num">
                                      <p:cBhvr>
                                        <p:cTn id="75" dur="500" fill="hold"/>
                                        <p:tgtEl>
                                          <p:spTgt spid="41"/>
                                        </p:tgtEl>
                                        <p:attrNameLst>
                                          <p:attrName>ppt_w</p:attrName>
                                        </p:attrNameLst>
                                      </p:cBhvr>
                                      <p:tavLst>
                                        <p:tav tm="0">
                                          <p:val>
                                            <p:fltVal val="0"/>
                                          </p:val>
                                        </p:tav>
                                        <p:tav tm="100000">
                                          <p:val>
                                            <p:strVal val="#ppt_w"/>
                                          </p:val>
                                        </p:tav>
                                      </p:tavLst>
                                    </p:anim>
                                    <p:anim calcmode="lin" valueType="num">
                                      <p:cBhvr>
                                        <p:cTn id="76"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86FD54-6092-F223-76E7-D04AFDB3E13A}"/>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FC11E891-3D0B-63FC-3206-ED19D7CE3D3C}"/>
              </a:ext>
            </a:extLst>
          </p:cNvPr>
          <p:cNvSpPr txBox="1"/>
          <p:nvPr/>
        </p:nvSpPr>
        <p:spPr>
          <a:xfrm>
            <a:off x="0" y="3800992"/>
            <a:ext cx="14902544" cy="1754326"/>
          </a:xfrm>
          <a:prstGeom prst="rect">
            <a:avLst/>
          </a:prstGeom>
          <a:noFill/>
        </p:spPr>
        <p:txBody>
          <a:bodyPr wrap="square" rtlCol="0">
            <a:spAutoFit/>
          </a:bodyPr>
          <a:lstStyle/>
          <a:p>
            <a:r>
              <a:rPr lang="en-IN" sz="5400" b="1" spc="1000" dirty="0">
                <a:effectLst>
                  <a:outerShdw blurRad="38100" dist="38100" dir="2700000" algn="tl">
                    <a:srgbClr val="000000">
                      <a:alpha val="43137"/>
                    </a:srgbClr>
                  </a:outerShdw>
                </a:effectLst>
                <a:latin typeface="Felix Titling" panose="04060505060202020A04" pitchFamily="82" charset="0"/>
              </a:rPr>
              <a:t>ANCIENT INDIAN WEAPONS </a:t>
            </a:r>
          </a:p>
          <a:p>
            <a:r>
              <a:rPr lang="en-IN" sz="5400" b="1" spc="1000" dirty="0">
                <a:effectLst>
                  <a:outerShdw blurRad="38100" dist="38100" dir="2700000" algn="tl">
                    <a:srgbClr val="000000">
                      <a:alpha val="43137"/>
                    </a:srgbClr>
                  </a:outerShdw>
                </a:effectLst>
                <a:latin typeface="Felix Titling" panose="04060505060202020A04" pitchFamily="82" charset="0"/>
              </a:rPr>
              <a:t>                </a:t>
            </a:r>
          </a:p>
        </p:txBody>
      </p:sp>
      <p:sp>
        <p:nvSpPr>
          <p:cNvPr id="15" name="TextBox 14">
            <a:extLst>
              <a:ext uri="{FF2B5EF4-FFF2-40B4-BE49-F238E27FC236}">
                <a16:creationId xmlns:a16="http://schemas.microsoft.com/office/drawing/2014/main" id="{4B77A1BD-19ED-4797-8CB6-AC529F7E0BE2}"/>
              </a:ext>
            </a:extLst>
          </p:cNvPr>
          <p:cNvSpPr txBox="1"/>
          <p:nvPr/>
        </p:nvSpPr>
        <p:spPr>
          <a:xfrm>
            <a:off x="643875" y="2138999"/>
            <a:ext cx="10904250" cy="1508105"/>
          </a:xfrm>
          <a:prstGeom prst="rect">
            <a:avLst/>
          </a:prstGeom>
          <a:noFill/>
        </p:spPr>
        <p:txBody>
          <a:bodyPr wrap="square" rtlCol="0">
            <a:spAutoFit/>
          </a:bodyPr>
          <a:lstStyle/>
          <a:p>
            <a:pPr algn="ctr"/>
            <a:r>
              <a:rPr lang="en-US" sz="2800" b="1" dirty="0">
                <a:latin typeface="Felix Titling" panose="04060505060202020A04" pitchFamily="82" charset="0"/>
              </a:rPr>
              <a:t>“BLADES, BLOWS AND BRILLIANCE”</a:t>
            </a:r>
          </a:p>
          <a:p>
            <a:pPr algn="ctr"/>
            <a:r>
              <a:rPr lang="en-US" sz="2000" b="1" dirty="0">
                <a:latin typeface="Felix Titling" panose="04060505060202020A04" pitchFamily="82" charset="0"/>
              </a:rPr>
              <a:t>:</a:t>
            </a:r>
          </a:p>
          <a:p>
            <a:pPr algn="ctr"/>
            <a:r>
              <a:rPr lang="en-US" sz="4400" b="1" dirty="0">
                <a:effectLst>
                  <a:outerShdw blurRad="38100" dist="38100" dir="2700000" algn="tl">
                    <a:srgbClr val="000000">
                      <a:alpha val="43137"/>
                    </a:srgbClr>
                  </a:outerShdw>
                </a:effectLst>
                <a:latin typeface="Felix Titling" panose="04060505060202020A04" pitchFamily="82" charset="0"/>
              </a:rPr>
              <a:t>EXPLORING</a:t>
            </a:r>
            <a:endParaRPr lang="en-IN" sz="4400" b="1" dirty="0">
              <a:effectLst>
                <a:outerShdw blurRad="38100" dist="38100" dir="2700000" algn="tl">
                  <a:srgbClr val="000000">
                    <a:alpha val="43137"/>
                  </a:srgbClr>
                </a:outerShdw>
              </a:effectLst>
              <a:latin typeface="Felix Titling" panose="04060505060202020A04" pitchFamily="82" charset="0"/>
            </a:endParaRPr>
          </a:p>
        </p:txBody>
      </p:sp>
      <p:sp>
        <p:nvSpPr>
          <p:cNvPr id="2" name="TextBox 1">
            <a:extLst>
              <a:ext uri="{FF2B5EF4-FFF2-40B4-BE49-F238E27FC236}">
                <a16:creationId xmlns:a16="http://schemas.microsoft.com/office/drawing/2014/main" id="{FFDE62AF-2570-E58B-0E82-3FD945F0FF35}"/>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800" b="1" dirty="0" err="1">
                <a:solidFill>
                  <a:schemeClr val="bg1"/>
                </a:solidFill>
                <a:effectLst>
                  <a:outerShdw blurRad="38100" dist="38100" dir="2700000" algn="tl">
                    <a:srgbClr val="000000">
                      <a:alpha val="43137"/>
                    </a:srgbClr>
                  </a:outerShdw>
                </a:effectLst>
                <a:latin typeface="Californian FB" panose="0207040306080B030204" pitchFamily="18" charset="0"/>
              </a:rPr>
              <a:t>Vraj</a:t>
            </a:r>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 Ved (D120)</a:t>
            </a:r>
          </a:p>
        </p:txBody>
      </p:sp>
    </p:spTree>
    <p:extLst>
      <p:ext uri="{BB962C8B-B14F-4D97-AF65-F5344CB8AC3E}">
        <p14:creationId xmlns:p14="http://schemas.microsoft.com/office/powerpoint/2010/main" val="3753876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rumi - Wikipedia">
            <a:extLst>
              <a:ext uri="{FF2B5EF4-FFF2-40B4-BE49-F238E27FC236}">
                <a16:creationId xmlns:a16="http://schemas.microsoft.com/office/drawing/2014/main" id="{E26A131A-6684-DD27-95AA-E75D78781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48" b="12448"/>
          <a:stretch/>
        </p:blipFill>
        <p:spPr bwMode="auto">
          <a:xfrm>
            <a:off x="0" y="-9525"/>
            <a:ext cx="12192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9908E311-D8EC-6881-CF0D-BE762E2A7F9D}"/>
              </a:ext>
            </a:extLst>
          </p:cNvPr>
          <p:cNvSpPr/>
          <p:nvPr/>
        </p:nvSpPr>
        <p:spPr>
          <a:xfrm>
            <a:off x="3164033" y="0"/>
            <a:ext cx="9027967" cy="6946900"/>
          </a:xfrm>
          <a:custGeom>
            <a:avLst/>
            <a:gdLst/>
            <a:ahLst/>
            <a:cxnLst/>
            <a:rect l="l" t="t" r="r" b="b"/>
            <a:pathLst>
              <a:path w="9027967" h="6946900">
                <a:moveTo>
                  <a:pt x="1862779" y="1894747"/>
                </a:moveTo>
                <a:lnTo>
                  <a:pt x="1862779" y="2604987"/>
                </a:lnTo>
                <a:lnTo>
                  <a:pt x="2021372" y="2604987"/>
                </a:lnTo>
                <a:cubicBezTo>
                  <a:pt x="2146330" y="2604987"/>
                  <a:pt x="2239018" y="2575522"/>
                  <a:pt x="2299436" y="2516592"/>
                </a:cubicBezTo>
                <a:cubicBezTo>
                  <a:pt x="2359854" y="2457663"/>
                  <a:pt x="2390063" y="2380232"/>
                  <a:pt x="2390063" y="2284300"/>
                </a:cubicBezTo>
                <a:cubicBezTo>
                  <a:pt x="2390063" y="2191109"/>
                  <a:pt x="2360368" y="2102885"/>
                  <a:pt x="2300978" y="2019630"/>
                </a:cubicBezTo>
                <a:cubicBezTo>
                  <a:pt x="2241588" y="1936374"/>
                  <a:pt x="2137058" y="1894747"/>
                  <a:pt x="1987389" y="1894747"/>
                </a:cubicBezTo>
                <a:close/>
                <a:moveTo>
                  <a:pt x="6417041" y="1854661"/>
                </a:moveTo>
                <a:lnTo>
                  <a:pt x="6417041" y="1870078"/>
                </a:lnTo>
                <a:cubicBezTo>
                  <a:pt x="6465007" y="1867337"/>
                  <a:pt x="6495841" y="1877094"/>
                  <a:pt x="6509547" y="1899348"/>
                </a:cubicBezTo>
                <a:cubicBezTo>
                  <a:pt x="6523251" y="1921602"/>
                  <a:pt x="6530103" y="1968682"/>
                  <a:pt x="6530103" y="2040588"/>
                </a:cubicBezTo>
                <a:lnTo>
                  <a:pt x="6530103" y="3190971"/>
                </a:lnTo>
                <a:cubicBezTo>
                  <a:pt x="6530103" y="3260136"/>
                  <a:pt x="6523937" y="3304475"/>
                  <a:pt x="6511603" y="3323988"/>
                </a:cubicBezTo>
                <a:cubicBezTo>
                  <a:pt x="6499268" y="3343501"/>
                  <a:pt x="6467748" y="3353258"/>
                  <a:pt x="6417041" y="3353258"/>
                </a:cubicBezTo>
                <a:lnTo>
                  <a:pt x="6417041" y="3368675"/>
                </a:lnTo>
                <a:lnTo>
                  <a:pt x="6820983" y="3368675"/>
                </a:lnTo>
                <a:lnTo>
                  <a:pt x="6820983" y="3353258"/>
                </a:lnTo>
                <a:cubicBezTo>
                  <a:pt x="6783297" y="3353258"/>
                  <a:pt x="6757086" y="3348635"/>
                  <a:pt x="6742353" y="3339390"/>
                </a:cubicBezTo>
                <a:cubicBezTo>
                  <a:pt x="6727621" y="3330144"/>
                  <a:pt x="6717685" y="3318504"/>
                  <a:pt x="6712546" y="3304467"/>
                </a:cubicBezTo>
                <a:cubicBezTo>
                  <a:pt x="6707407" y="3290431"/>
                  <a:pt x="6704837" y="3251913"/>
                  <a:pt x="6704837" y="3188915"/>
                </a:cubicBezTo>
                <a:lnTo>
                  <a:pt x="6704837" y="2027226"/>
                </a:lnTo>
                <a:cubicBezTo>
                  <a:pt x="6704837" y="1968339"/>
                  <a:pt x="6707063" y="1931021"/>
                  <a:pt x="6711518" y="1915271"/>
                </a:cubicBezTo>
                <a:cubicBezTo>
                  <a:pt x="6715973" y="1899522"/>
                  <a:pt x="6730363" y="1887538"/>
                  <a:pt x="6754687" y="1879321"/>
                </a:cubicBezTo>
                <a:cubicBezTo>
                  <a:pt x="6779013" y="1871103"/>
                  <a:pt x="6801111" y="1868023"/>
                  <a:pt x="6820983" y="1870078"/>
                </a:cubicBezTo>
                <a:lnTo>
                  <a:pt x="6820983" y="1854661"/>
                </a:lnTo>
                <a:close/>
                <a:moveTo>
                  <a:pt x="4592283" y="1854661"/>
                </a:moveTo>
                <a:lnTo>
                  <a:pt x="4592283" y="1870078"/>
                </a:lnTo>
                <a:cubicBezTo>
                  <a:pt x="4618396" y="1870078"/>
                  <a:pt x="4645540" y="1876933"/>
                  <a:pt x="4673715" y="1890643"/>
                </a:cubicBezTo>
                <a:cubicBezTo>
                  <a:pt x="4701889" y="1904353"/>
                  <a:pt x="4730062" y="1945143"/>
                  <a:pt x="4758231" y="2013013"/>
                </a:cubicBezTo>
                <a:lnTo>
                  <a:pt x="4585088" y="3236083"/>
                </a:lnTo>
                <a:cubicBezTo>
                  <a:pt x="4582347" y="3259381"/>
                  <a:pt x="4578236" y="3280452"/>
                  <a:pt x="4572754" y="3299296"/>
                </a:cubicBezTo>
                <a:cubicBezTo>
                  <a:pt x="4567271" y="3318140"/>
                  <a:pt x="4559562" y="3331844"/>
                  <a:pt x="4549627" y="3340410"/>
                </a:cubicBezTo>
                <a:cubicBezTo>
                  <a:pt x="4539691" y="3348975"/>
                  <a:pt x="4517250" y="3353258"/>
                  <a:pt x="4482303" y="3353258"/>
                </a:cubicBezTo>
                <a:lnTo>
                  <a:pt x="4482303" y="3368675"/>
                </a:lnTo>
                <a:lnTo>
                  <a:pt x="4713568" y="3368675"/>
                </a:lnTo>
                <a:lnTo>
                  <a:pt x="4713568" y="3353258"/>
                </a:lnTo>
                <a:cubicBezTo>
                  <a:pt x="4667390" y="3353258"/>
                  <a:pt x="4644301" y="3333552"/>
                  <a:pt x="4644301" y="3294140"/>
                </a:cubicBezTo>
                <a:cubicBezTo>
                  <a:pt x="4644301" y="3272395"/>
                  <a:pt x="4645672" y="3253027"/>
                  <a:pt x="4648412" y="3236035"/>
                </a:cubicBezTo>
                <a:lnTo>
                  <a:pt x="4801963" y="2117789"/>
                </a:lnTo>
                <a:lnTo>
                  <a:pt x="5347748" y="3368675"/>
                </a:lnTo>
                <a:lnTo>
                  <a:pt x="5358027" y="3368675"/>
                </a:lnTo>
                <a:lnTo>
                  <a:pt x="5900728" y="2115733"/>
                </a:lnTo>
                <a:lnTo>
                  <a:pt x="6056125" y="3227684"/>
                </a:lnTo>
                <a:cubicBezTo>
                  <a:pt x="6060237" y="3257631"/>
                  <a:pt x="6062293" y="3277711"/>
                  <a:pt x="6062293" y="3287925"/>
                </a:cubicBezTo>
                <a:cubicBezTo>
                  <a:pt x="6062293" y="3332851"/>
                  <a:pt x="6039615" y="3354628"/>
                  <a:pt x="5994262" y="3353258"/>
                </a:cubicBezTo>
                <a:lnTo>
                  <a:pt x="5994262" y="3368675"/>
                </a:lnTo>
                <a:lnTo>
                  <a:pt x="6334479" y="3368675"/>
                </a:lnTo>
                <a:lnTo>
                  <a:pt x="6334479" y="3353258"/>
                </a:lnTo>
                <a:cubicBezTo>
                  <a:pt x="6296791" y="3349853"/>
                  <a:pt x="6271951" y="3340158"/>
                  <a:pt x="6259959" y="3324173"/>
                </a:cubicBezTo>
                <a:cubicBezTo>
                  <a:pt x="6247968" y="3308188"/>
                  <a:pt x="6237176" y="3271630"/>
                  <a:pt x="6227583" y="3214499"/>
                </a:cubicBezTo>
                <a:lnTo>
                  <a:pt x="6068379" y="2067553"/>
                </a:lnTo>
                <a:cubicBezTo>
                  <a:pt x="6064268" y="2037381"/>
                  <a:pt x="6062213" y="2013725"/>
                  <a:pt x="6062213" y="1996584"/>
                </a:cubicBezTo>
                <a:cubicBezTo>
                  <a:pt x="6062213" y="1916358"/>
                  <a:pt x="6102603" y="1874190"/>
                  <a:pt x="6183385" y="1870078"/>
                </a:cubicBezTo>
                <a:lnTo>
                  <a:pt x="6183385" y="1854661"/>
                </a:lnTo>
                <a:lnTo>
                  <a:pt x="5944379" y="1854661"/>
                </a:lnTo>
                <a:lnTo>
                  <a:pt x="5410237" y="3093020"/>
                </a:lnTo>
                <a:lnTo>
                  <a:pt x="4877798" y="1854661"/>
                </a:lnTo>
                <a:close/>
                <a:moveTo>
                  <a:pt x="2981325" y="1854661"/>
                </a:moveTo>
                <a:lnTo>
                  <a:pt x="3383212" y="1854661"/>
                </a:lnTo>
                <a:lnTo>
                  <a:pt x="3383212" y="1870078"/>
                </a:lnTo>
                <a:cubicBezTo>
                  <a:pt x="3340728" y="1870078"/>
                  <a:pt x="3310749" y="1876759"/>
                  <a:pt x="3293276" y="1890121"/>
                </a:cubicBezTo>
                <a:cubicBezTo>
                  <a:pt x="3275802" y="1903483"/>
                  <a:pt x="3267066" y="1935175"/>
                  <a:pt x="3267066" y="1985197"/>
                </a:cubicBezTo>
                <a:lnTo>
                  <a:pt x="3267066" y="2816723"/>
                </a:lnTo>
                <a:cubicBezTo>
                  <a:pt x="3267066" y="2990771"/>
                  <a:pt x="3307786" y="3114969"/>
                  <a:pt x="3389227" y="3189316"/>
                </a:cubicBezTo>
                <a:cubicBezTo>
                  <a:pt x="3470667" y="3263664"/>
                  <a:pt x="3563401" y="3300837"/>
                  <a:pt x="3667427" y="3300837"/>
                </a:cubicBezTo>
                <a:cubicBezTo>
                  <a:pt x="3831004" y="3300837"/>
                  <a:pt x="3976096" y="3227175"/>
                  <a:pt x="4102703" y="3079851"/>
                </a:cubicBezTo>
                <a:lnTo>
                  <a:pt x="4102703" y="2055090"/>
                </a:lnTo>
                <a:cubicBezTo>
                  <a:pt x="4102703" y="1965325"/>
                  <a:pt x="4094823" y="1912049"/>
                  <a:pt x="4079063" y="1895260"/>
                </a:cubicBezTo>
                <a:cubicBezTo>
                  <a:pt x="4063302" y="1878472"/>
                  <a:pt x="4038634" y="1870078"/>
                  <a:pt x="4005058" y="1870078"/>
                </a:cubicBezTo>
                <a:lnTo>
                  <a:pt x="3990668" y="1870078"/>
                </a:lnTo>
                <a:lnTo>
                  <a:pt x="3990668" y="1854661"/>
                </a:lnTo>
                <a:lnTo>
                  <a:pt x="4321550" y="1854661"/>
                </a:lnTo>
                <a:lnTo>
                  <a:pt x="4327671" y="1879071"/>
                </a:lnTo>
                <a:lnTo>
                  <a:pt x="4296452" y="1894731"/>
                </a:lnTo>
                <a:cubicBezTo>
                  <a:pt x="4283775" y="1908424"/>
                  <a:pt x="4277437" y="1934447"/>
                  <a:pt x="4277437" y="1972798"/>
                </a:cubicBezTo>
                <a:lnTo>
                  <a:pt x="4277437" y="3189683"/>
                </a:lnTo>
                <a:lnTo>
                  <a:pt x="4220129" y="3357167"/>
                </a:lnTo>
                <a:lnTo>
                  <a:pt x="4215427" y="3368675"/>
                </a:lnTo>
                <a:lnTo>
                  <a:pt x="4102703" y="3368675"/>
                </a:lnTo>
                <a:lnTo>
                  <a:pt x="4102703" y="3135355"/>
                </a:lnTo>
                <a:cubicBezTo>
                  <a:pt x="3956899" y="3297754"/>
                  <a:pt x="3783028" y="3378954"/>
                  <a:pt x="3581088" y="3378954"/>
                </a:cubicBezTo>
                <a:cubicBezTo>
                  <a:pt x="3431173" y="3378954"/>
                  <a:pt x="3312234" y="3336812"/>
                  <a:pt x="3224274" y="3252529"/>
                </a:cubicBezTo>
                <a:cubicBezTo>
                  <a:pt x="3136313" y="3168246"/>
                  <a:pt x="3092332" y="3051757"/>
                  <a:pt x="3092332" y="2903062"/>
                </a:cubicBezTo>
                <a:lnTo>
                  <a:pt x="3092332" y="1996503"/>
                </a:lnTo>
                <a:cubicBezTo>
                  <a:pt x="3092332" y="1941685"/>
                  <a:pt x="3085822" y="1906909"/>
                  <a:pt x="3072803" y="1892177"/>
                </a:cubicBezTo>
                <a:cubicBezTo>
                  <a:pt x="3059784" y="1877444"/>
                  <a:pt x="3029291" y="1870078"/>
                  <a:pt x="2981325" y="1870078"/>
                </a:cubicBezTo>
                <a:close/>
                <a:moveTo>
                  <a:pt x="1579094" y="1854661"/>
                </a:moveTo>
                <a:lnTo>
                  <a:pt x="2008733" y="1854661"/>
                </a:lnTo>
                <a:cubicBezTo>
                  <a:pt x="2117684" y="1854661"/>
                  <a:pt x="2196486" y="1857062"/>
                  <a:pt x="2245137" y="1861863"/>
                </a:cubicBezTo>
                <a:cubicBezTo>
                  <a:pt x="2293788" y="1866666"/>
                  <a:pt x="2343639" y="1882610"/>
                  <a:pt x="2394688" y="1909699"/>
                </a:cubicBezTo>
                <a:cubicBezTo>
                  <a:pt x="2445738" y="1936786"/>
                  <a:pt x="2484282" y="1973473"/>
                  <a:pt x="2510321" y="2019758"/>
                </a:cubicBezTo>
                <a:cubicBezTo>
                  <a:pt x="2536360" y="2066043"/>
                  <a:pt x="2549379" y="2122789"/>
                  <a:pt x="2549379" y="2189995"/>
                </a:cubicBezTo>
                <a:cubicBezTo>
                  <a:pt x="2549379" y="2266805"/>
                  <a:pt x="2526250" y="2340012"/>
                  <a:pt x="2479991" y="2409616"/>
                </a:cubicBezTo>
                <a:cubicBezTo>
                  <a:pt x="2433733" y="2479221"/>
                  <a:pt x="2368457" y="2538022"/>
                  <a:pt x="2284163" y="2586020"/>
                </a:cubicBezTo>
                <a:lnTo>
                  <a:pt x="2391059" y="2750331"/>
                </a:lnTo>
                <a:cubicBezTo>
                  <a:pt x="2414367" y="2791412"/>
                  <a:pt x="2476217" y="2881442"/>
                  <a:pt x="2576609" y="3020421"/>
                </a:cubicBezTo>
                <a:cubicBezTo>
                  <a:pt x="2677001" y="3159399"/>
                  <a:pt x="2754605" y="3244135"/>
                  <a:pt x="2809424" y="3274627"/>
                </a:cubicBezTo>
                <a:cubicBezTo>
                  <a:pt x="2864242" y="3305120"/>
                  <a:pt x="2917347" y="3320367"/>
                  <a:pt x="2968740" y="3320367"/>
                </a:cubicBezTo>
                <a:cubicBezTo>
                  <a:pt x="3019447" y="3320367"/>
                  <a:pt x="3077691" y="3300837"/>
                  <a:pt x="3143473" y="3261779"/>
                </a:cubicBezTo>
                <a:lnTo>
                  <a:pt x="3149640" y="3282336"/>
                </a:lnTo>
                <a:cubicBezTo>
                  <a:pt x="3067488" y="3349489"/>
                  <a:pt x="2960693" y="3383065"/>
                  <a:pt x="2829258" y="3383065"/>
                </a:cubicBezTo>
                <a:cubicBezTo>
                  <a:pt x="2741634" y="3383065"/>
                  <a:pt x="2666331" y="3357128"/>
                  <a:pt x="2603349" y="3305254"/>
                </a:cubicBezTo>
                <a:cubicBezTo>
                  <a:pt x="2540367" y="3253380"/>
                  <a:pt x="2430738" y="3111034"/>
                  <a:pt x="2274463" y="2878217"/>
                </a:cubicBezTo>
                <a:cubicBezTo>
                  <a:pt x="2273092" y="2876857"/>
                  <a:pt x="2272407" y="2875492"/>
                  <a:pt x="2272407" y="2874122"/>
                </a:cubicBezTo>
                <a:lnTo>
                  <a:pt x="2120238" y="2639934"/>
                </a:lnTo>
                <a:lnTo>
                  <a:pt x="1985333" y="2644045"/>
                </a:lnTo>
                <a:lnTo>
                  <a:pt x="1862779" y="2644045"/>
                </a:lnTo>
                <a:lnTo>
                  <a:pt x="1862779" y="3222914"/>
                </a:lnTo>
                <a:cubicBezTo>
                  <a:pt x="1862779" y="3269435"/>
                  <a:pt x="1868887" y="3302789"/>
                  <a:pt x="1881104" y="3322976"/>
                </a:cubicBezTo>
                <a:cubicBezTo>
                  <a:pt x="1893320" y="3343164"/>
                  <a:pt x="1922844" y="3353258"/>
                  <a:pt x="1969675" y="3353258"/>
                </a:cubicBezTo>
                <a:lnTo>
                  <a:pt x="1969675" y="3368675"/>
                </a:lnTo>
                <a:lnTo>
                  <a:pt x="1579094" y="3368675"/>
                </a:lnTo>
                <a:lnTo>
                  <a:pt x="1579094" y="3353258"/>
                </a:lnTo>
                <a:cubicBezTo>
                  <a:pt x="1627745" y="3351202"/>
                  <a:pt x="1658067" y="3340931"/>
                  <a:pt x="1670058" y="3322446"/>
                </a:cubicBezTo>
                <a:cubicBezTo>
                  <a:pt x="1682050" y="3303961"/>
                  <a:pt x="1688046" y="3266298"/>
                  <a:pt x="1688046" y="3209456"/>
                </a:cubicBezTo>
                <a:lnTo>
                  <a:pt x="1688046" y="2006685"/>
                </a:lnTo>
                <a:cubicBezTo>
                  <a:pt x="1688046" y="1967659"/>
                  <a:pt x="1682906" y="1935306"/>
                  <a:pt x="1672628" y="1909626"/>
                </a:cubicBezTo>
                <a:cubicBezTo>
                  <a:pt x="1662349" y="1883946"/>
                  <a:pt x="1631171" y="1870763"/>
                  <a:pt x="1579094" y="1870078"/>
                </a:cubicBezTo>
                <a:close/>
                <a:moveTo>
                  <a:pt x="0" y="1854661"/>
                </a:moveTo>
                <a:lnTo>
                  <a:pt x="401887" y="1854661"/>
                </a:lnTo>
                <a:lnTo>
                  <a:pt x="401887" y="1870078"/>
                </a:lnTo>
                <a:cubicBezTo>
                  <a:pt x="359403" y="1870078"/>
                  <a:pt x="329424" y="1876759"/>
                  <a:pt x="311950" y="1890121"/>
                </a:cubicBezTo>
                <a:cubicBezTo>
                  <a:pt x="294477" y="1903483"/>
                  <a:pt x="285741" y="1935175"/>
                  <a:pt x="285741" y="1985197"/>
                </a:cubicBezTo>
                <a:lnTo>
                  <a:pt x="285741" y="2816723"/>
                </a:lnTo>
                <a:cubicBezTo>
                  <a:pt x="285741" y="2990771"/>
                  <a:pt x="326461" y="3114969"/>
                  <a:pt x="407901" y="3189316"/>
                </a:cubicBezTo>
                <a:cubicBezTo>
                  <a:pt x="489342" y="3263664"/>
                  <a:pt x="582075" y="3300837"/>
                  <a:pt x="686102" y="3300837"/>
                </a:cubicBezTo>
                <a:cubicBezTo>
                  <a:pt x="849679" y="3300837"/>
                  <a:pt x="994771" y="3227175"/>
                  <a:pt x="1121378" y="3079851"/>
                </a:cubicBezTo>
                <a:lnTo>
                  <a:pt x="1121378" y="2055090"/>
                </a:lnTo>
                <a:cubicBezTo>
                  <a:pt x="1121378" y="1965325"/>
                  <a:pt x="1113498" y="1912049"/>
                  <a:pt x="1097737" y="1895260"/>
                </a:cubicBezTo>
                <a:cubicBezTo>
                  <a:pt x="1081977" y="1878472"/>
                  <a:pt x="1057309" y="1870078"/>
                  <a:pt x="1023733" y="1870078"/>
                </a:cubicBezTo>
                <a:lnTo>
                  <a:pt x="1009343" y="1870078"/>
                </a:lnTo>
                <a:lnTo>
                  <a:pt x="1009343" y="1854661"/>
                </a:lnTo>
                <a:lnTo>
                  <a:pt x="1408146" y="1854661"/>
                </a:lnTo>
                <a:lnTo>
                  <a:pt x="1408146" y="1870078"/>
                </a:lnTo>
                <a:cubicBezTo>
                  <a:pt x="1358810" y="1872819"/>
                  <a:pt x="1327803" y="1881037"/>
                  <a:pt x="1315126" y="1894731"/>
                </a:cubicBezTo>
                <a:cubicBezTo>
                  <a:pt x="1302450" y="1908424"/>
                  <a:pt x="1296111" y="1934447"/>
                  <a:pt x="1296111" y="1972798"/>
                </a:cubicBezTo>
                <a:lnTo>
                  <a:pt x="1296111" y="3205344"/>
                </a:lnTo>
                <a:cubicBezTo>
                  <a:pt x="1296111" y="3253963"/>
                  <a:pt x="1298510" y="3285805"/>
                  <a:pt x="1303306" y="3300870"/>
                </a:cubicBezTo>
                <a:cubicBezTo>
                  <a:pt x="1308103" y="3315934"/>
                  <a:pt x="1317867" y="3328431"/>
                  <a:pt x="1332600" y="3338362"/>
                </a:cubicBezTo>
                <a:cubicBezTo>
                  <a:pt x="1347332" y="3348292"/>
                  <a:pt x="1372514" y="3353258"/>
                  <a:pt x="1408146" y="3353258"/>
                </a:cubicBezTo>
                <a:lnTo>
                  <a:pt x="1408146" y="3368675"/>
                </a:lnTo>
                <a:lnTo>
                  <a:pt x="1121378" y="3368675"/>
                </a:lnTo>
                <a:lnTo>
                  <a:pt x="1121378" y="3135355"/>
                </a:lnTo>
                <a:cubicBezTo>
                  <a:pt x="975574" y="3297754"/>
                  <a:pt x="801702" y="3378954"/>
                  <a:pt x="599763" y="3378954"/>
                </a:cubicBezTo>
                <a:cubicBezTo>
                  <a:pt x="449847" y="3378954"/>
                  <a:pt x="330910" y="3336812"/>
                  <a:pt x="242949" y="3252529"/>
                </a:cubicBezTo>
                <a:cubicBezTo>
                  <a:pt x="154988" y="3168246"/>
                  <a:pt x="111007" y="3051757"/>
                  <a:pt x="111007" y="2903062"/>
                </a:cubicBezTo>
                <a:lnTo>
                  <a:pt x="111007" y="1996503"/>
                </a:lnTo>
                <a:cubicBezTo>
                  <a:pt x="111007" y="1941685"/>
                  <a:pt x="104497" y="1906909"/>
                  <a:pt x="91478" y="1892177"/>
                </a:cubicBezTo>
                <a:cubicBezTo>
                  <a:pt x="78459" y="1877444"/>
                  <a:pt x="47966" y="1870078"/>
                  <a:pt x="0" y="1870078"/>
                </a:cubicBezTo>
                <a:close/>
                <a:moveTo>
                  <a:pt x="2652567" y="0"/>
                </a:moveTo>
                <a:lnTo>
                  <a:pt x="9027967" y="0"/>
                </a:lnTo>
                <a:lnTo>
                  <a:pt x="9027967" y="6946900"/>
                </a:lnTo>
                <a:lnTo>
                  <a:pt x="2652567" y="6946900"/>
                </a:lnTo>
                <a:cubicBezTo>
                  <a:pt x="2652567" y="5789084"/>
                  <a:pt x="3639992" y="4694767"/>
                  <a:pt x="4133705" y="3568700"/>
                </a:cubicBezTo>
                <a:lnTo>
                  <a:pt x="4215427" y="3368675"/>
                </a:lnTo>
                <a:lnTo>
                  <a:pt x="4389472" y="3368675"/>
                </a:lnTo>
                <a:lnTo>
                  <a:pt x="4389472" y="3353258"/>
                </a:lnTo>
                <a:cubicBezTo>
                  <a:pt x="4353840" y="3353258"/>
                  <a:pt x="4328657" y="3348292"/>
                  <a:pt x="4313925" y="3338362"/>
                </a:cubicBezTo>
                <a:cubicBezTo>
                  <a:pt x="4299192" y="3328431"/>
                  <a:pt x="4289428" y="3315934"/>
                  <a:pt x="4284632" y="3300870"/>
                </a:cubicBezTo>
                <a:cubicBezTo>
                  <a:pt x="4279835" y="3285805"/>
                  <a:pt x="4277437" y="3253963"/>
                  <a:pt x="4277437" y="3205344"/>
                </a:cubicBezTo>
                <a:lnTo>
                  <a:pt x="4277437" y="3189683"/>
                </a:lnTo>
                <a:lnTo>
                  <a:pt x="4292811" y="3144751"/>
                </a:lnTo>
                <a:cubicBezTo>
                  <a:pt x="4401293" y="2789909"/>
                  <a:pt x="4443480" y="2430805"/>
                  <a:pt x="4374173" y="2064530"/>
                </a:cubicBezTo>
                <a:lnTo>
                  <a:pt x="4327671" y="1879071"/>
                </a:lnTo>
                <a:lnTo>
                  <a:pt x="4329214" y="1878297"/>
                </a:lnTo>
                <a:cubicBezTo>
                  <a:pt x="4344718" y="1874188"/>
                  <a:pt x="4364804" y="1871449"/>
                  <a:pt x="4389472" y="1870078"/>
                </a:cubicBezTo>
                <a:lnTo>
                  <a:pt x="4389472" y="1854661"/>
                </a:lnTo>
                <a:lnTo>
                  <a:pt x="4321550" y="1854661"/>
                </a:lnTo>
                <a:lnTo>
                  <a:pt x="4318847" y="1843881"/>
                </a:lnTo>
                <a:cubicBezTo>
                  <a:pt x="4133705" y="1253067"/>
                  <a:pt x="3639992" y="642408"/>
                  <a:pt x="2652567"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dirty="0"/>
              <a:t> </a:t>
            </a:r>
          </a:p>
        </p:txBody>
      </p:sp>
      <p:sp>
        <p:nvSpPr>
          <p:cNvPr id="6" name="TextBox 5">
            <a:extLst>
              <a:ext uri="{FF2B5EF4-FFF2-40B4-BE49-F238E27FC236}">
                <a16:creationId xmlns:a16="http://schemas.microsoft.com/office/drawing/2014/main" id="{3E050367-024E-0FF7-302A-905CFA814D5C}"/>
              </a:ext>
            </a:extLst>
          </p:cNvPr>
          <p:cNvSpPr txBox="1"/>
          <p:nvPr/>
        </p:nvSpPr>
        <p:spPr>
          <a:xfrm>
            <a:off x="6945956" y="3855462"/>
            <a:ext cx="5474645" cy="3046988"/>
          </a:xfrm>
          <a:prstGeom prst="rect">
            <a:avLst/>
          </a:prstGeom>
          <a:noFill/>
        </p:spPr>
        <p:txBody>
          <a:bodyPr wrap="square">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Centaur" panose="02030504050205020304" pitchFamily="18" charset="0"/>
              </a:rPr>
              <a:t>It is a unique and highly flexible sword originating from southern India,</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Centaur" panose="02030504050205020304" pitchFamily="18" charset="0"/>
              </a:rPr>
              <a:t> Known for its long, coiled blade made of high-carbon steel.</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Centaur" panose="02030504050205020304" pitchFamily="18" charset="0"/>
              </a:rPr>
              <a:t>Used as both a weapon and a training tool in the Indian martial art of </a:t>
            </a:r>
            <a:r>
              <a:rPr lang="en-US" sz="2400" dirty="0" err="1">
                <a:effectLst>
                  <a:outerShdw blurRad="38100" dist="38100" dir="2700000" algn="tl">
                    <a:srgbClr val="000000">
                      <a:alpha val="43137"/>
                    </a:srgbClr>
                  </a:outerShdw>
                </a:effectLst>
                <a:latin typeface="Centaur" panose="02030504050205020304" pitchFamily="18" charset="0"/>
              </a:rPr>
              <a:t>Kalaripayattu</a:t>
            </a:r>
            <a:r>
              <a:rPr lang="en-US" sz="2400" dirty="0">
                <a:effectLst>
                  <a:outerShdw blurRad="38100" dist="38100" dir="2700000" algn="tl">
                    <a:srgbClr val="000000">
                      <a:alpha val="43137"/>
                    </a:srgbClr>
                  </a:outerShdw>
                </a:effectLst>
                <a:latin typeface="Centaur" panose="02030504050205020304" pitchFamily="18" charset="0"/>
              </a:rPr>
              <a:t>. </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Centaur" panose="02030504050205020304" pitchFamily="18" charset="0"/>
              </a:rPr>
              <a:t>Its design allows for swift, circular movements, making it highly effective.</a:t>
            </a:r>
            <a:endParaRPr lang="en-IN" sz="2000" dirty="0">
              <a:effectLst>
                <a:outerShdw blurRad="38100" dist="38100" dir="2700000" algn="tl">
                  <a:srgbClr val="000000">
                    <a:alpha val="43137"/>
                  </a:srgbClr>
                </a:outerShdw>
              </a:effectLst>
              <a:latin typeface="Centaur" panose="02030504050205020304" pitchFamily="18" charset="0"/>
            </a:endParaRPr>
          </a:p>
        </p:txBody>
      </p:sp>
      <p:sp>
        <p:nvSpPr>
          <p:cNvPr id="2" name="TextBox 1">
            <a:extLst>
              <a:ext uri="{FF2B5EF4-FFF2-40B4-BE49-F238E27FC236}">
                <a16:creationId xmlns:a16="http://schemas.microsoft.com/office/drawing/2014/main" id="{465BE1BC-CE25-E2DB-E267-D43BFA7DB685}"/>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800" b="1" dirty="0" err="1">
                <a:solidFill>
                  <a:schemeClr val="bg1"/>
                </a:solidFill>
                <a:effectLst>
                  <a:outerShdw blurRad="38100" dist="38100" dir="2700000" algn="tl">
                    <a:srgbClr val="000000">
                      <a:alpha val="43137"/>
                    </a:srgbClr>
                  </a:outerShdw>
                </a:effectLst>
                <a:latin typeface="Californian FB" panose="0207040306080B030204" pitchFamily="18" charset="0"/>
              </a:rPr>
              <a:t>Vraj</a:t>
            </a:r>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 Ved (D120)</a:t>
            </a:r>
          </a:p>
        </p:txBody>
      </p:sp>
    </p:spTree>
    <p:extLst>
      <p:ext uri="{BB962C8B-B14F-4D97-AF65-F5344CB8AC3E}">
        <p14:creationId xmlns:p14="http://schemas.microsoft.com/office/powerpoint/2010/main" val="9613679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13B98DA-FABC-6651-3E7B-7DFAA1BC0DB6}"/>
              </a:ext>
            </a:extLst>
          </p:cNvPr>
          <p:cNvSpPr/>
          <p:nvPr/>
        </p:nvSpPr>
        <p:spPr>
          <a:xfrm>
            <a:off x="0" y="0"/>
            <a:ext cx="12192000" cy="6858000"/>
          </a:xfrm>
          <a:prstGeom prst="rect">
            <a:avLst/>
          </a:prstGeom>
          <a:solidFill>
            <a:schemeClr val="tx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useBgFill="1">
        <p:nvSpPr>
          <p:cNvPr id="1033" name="Freeform: Shape 1032">
            <a:extLst>
              <a:ext uri="{FF2B5EF4-FFF2-40B4-BE49-F238E27FC236}">
                <a16:creationId xmlns:a16="http://schemas.microsoft.com/office/drawing/2014/main" id="{E6F0A91B-C78D-A0B8-EA3E-1EB06EBB5444}"/>
              </a:ext>
            </a:extLst>
          </p:cNvPr>
          <p:cNvSpPr/>
          <p:nvPr/>
        </p:nvSpPr>
        <p:spPr>
          <a:xfrm rot="5400000">
            <a:off x="5605606" y="-2327363"/>
            <a:ext cx="9066705" cy="11817526"/>
          </a:xfrm>
          <a:custGeom>
            <a:avLst/>
            <a:gdLst>
              <a:gd name="connsiteX0" fmla="*/ 6433194 w 9066705"/>
              <a:gd name="connsiteY0" fmla="*/ 2388367 h 11817526"/>
              <a:gd name="connsiteX1" fmla="*/ 6999205 w 9066705"/>
              <a:gd name="connsiteY1" fmla="*/ 1256345 h 11817526"/>
              <a:gd name="connsiteX2" fmla="*/ 8500694 w 9066705"/>
              <a:gd name="connsiteY2" fmla="*/ 1256345 h 11817526"/>
              <a:gd name="connsiteX3" fmla="*/ 9066705 w 9066705"/>
              <a:gd name="connsiteY3" fmla="*/ 2388367 h 11817526"/>
              <a:gd name="connsiteX4" fmla="*/ 8500694 w 9066705"/>
              <a:gd name="connsiteY4" fmla="*/ 3520388 h 11817526"/>
              <a:gd name="connsiteX5" fmla="*/ 6999205 w 9066705"/>
              <a:gd name="connsiteY5" fmla="*/ 3520388 h 11817526"/>
              <a:gd name="connsiteX6" fmla="*/ 6433194 w 9066705"/>
              <a:gd name="connsiteY6" fmla="*/ 4770196 h 11817526"/>
              <a:gd name="connsiteX7" fmla="*/ 6999205 w 9066705"/>
              <a:gd name="connsiteY7" fmla="*/ 3638174 h 11817526"/>
              <a:gd name="connsiteX8" fmla="*/ 8500694 w 9066705"/>
              <a:gd name="connsiteY8" fmla="*/ 3638174 h 11817526"/>
              <a:gd name="connsiteX9" fmla="*/ 9066705 w 9066705"/>
              <a:gd name="connsiteY9" fmla="*/ 4770196 h 11817526"/>
              <a:gd name="connsiteX10" fmla="*/ 8500694 w 9066705"/>
              <a:gd name="connsiteY10" fmla="*/ 5902217 h 11817526"/>
              <a:gd name="connsiteX11" fmla="*/ 6999205 w 9066705"/>
              <a:gd name="connsiteY11" fmla="*/ 5902217 h 11817526"/>
              <a:gd name="connsiteX12" fmla="*/ 6433194 w 9066705"/>
              <a:gd name="connsiteY12" fmla="*/ 7152025 h 11817526"/>
              <a:gd name="connsiteX13" fmla="*/ 6999205 w 9066705"/>
              <a:gd name="connsiteY13" fmla="*/ 6020003 h 11817526"/>
              <a:gd name="connsiteX14" fmla="*/ 8500694 w 9066705"/>
              <a:gd name="connsiteY14" fmla="*/ 6020003 h 11817526"/>
              <a:gd name="connsiteX15" fmla="*/ 9066705 w 9066705"/>
              <a:gd name="connsiteY15" fmla="*/ 7152025 h 11817526"/>
              <a:gd name="connsiteX16" fmla="*/ 8500694 w 9066705"/>
              <a:gd name="connsiteY16" fmla="*/ 8284046 h 11817526"/>
              <a:gd name="connsiteX17" fmla="*/ 6999205 w 9066705"/>
              <a:gd name="connsiteY17" fmla="*/ 8284045 h 11817526"/>
              <a:gd name="connsiteX18" fmla="*/ 6433194 w 9066705"/>
              <a:gd name="connsiteY18" fmla="*/ 9533852 h 11817526"/>
              <a:gd name="connsiteX19" fmla="*/ 6999205 w 9066705"/>
              <a:gd name="connsiteY19" fmla="*/ 8401831 h 11817526"/>
              <a:gd name="connsiteX20" fmla="*/ 8500694 w 9066705"/>
              <a:gd name="connsiteY20" fmla="*/ 8401831 h 11817526"/>
              <a:gd name="connsiteX21" fmla="*/ 9066705 w 9066705"/>
              <a:gd name="connsiteY21" fmla="*/ 9533853 h 11817526"/>
              <a:gd name="connsiteX22" fmla="*/ 8500694 w 9066705"/>
              <a:gd name="connsiteY22" fmla="*/ 10665874 h 11817526"/>
              <a:gd name="connsiteX23" fmla="*/ 6999205 w 9066705"/>
              <a:gd name="connsiteY23" fmla="*/ 10665874 h 11817526"/>
              <a:gd name="connsiteX24" fmla="*/ 4280251 w 9066705"/>
              <a:gd name="connsiteY24" fmla="*/ 3540021 h 11817526"/>
              <a:gd name="connsiteX25" fmla="*/ 4846261 w 9066705"/>
              <a:gd name="connsiteY25" fmla="*/ 2407999 h 11817526"/>
              <a:gd name="connsiteX26" fmla="*/ 6347750 w 9066705"/>
              <a:gd name="connsiteY26" fmla="*/ 2407999 h 11817526"/>
              <a:gd name="connsiteX27" fmla="*/ 6913761 w 9066705"/>
              <a:gd name="connsiteY27" fmla="*/ 3540021 h 11817526"/>
              <a:gd name="connsiteX28" fmla="*/ 6347750 w 9066705"/>
              <a:gd name="connsiteY28" fmla="*/ 4672042 h 11817526"/>
              <a:gd name="connsiteX29" fmla="*/ 4846261 w 9066705"/>
              <a:gd name="connsiteY29" fmla="*/ 4672042 h 11817526"/>
              <a:gd name="connsiteX30" fmla="*/ 4280251 w 9066705"/>
              <a:gd name="connsiteY30" fmla="*/ 5921849 h 11817526"/>
              <a:gd name="connsiteX31" fmla="*/ 4846261 w 9066705"/>
              <a:gd name="connsiteY31" fmla="*/ 4789827 h 11817526"/>
              <a:gd name="connsiteX32" fmla="*/ 6347750 w 9066705"/>
              <a:gd name="connsiteY32" fmla="*/ 4789827 h 11817526"/>
              <a:gd name="connsiteX33" fmla="*/ 6913761 w 9066705"/>
              <a:gd name="connsiteY33" fmla="*/ 5921849 h 11817526"/>
              <a:gd name="connsiteX34" fmla="*/ 6347750 w 9066705"/>
              <a:gd name="connsiteY34" fmla="*/ 7053869 h 11817526"/>
              <a:gd name="connsiteX35" fmla="*/ 4846261 w 9066705"/>
              <a:gd name="connsiteY35" fmla="*/ 7053869 h 11817526"/>
              <a:gd name="connsiteX36" fmla="*/ 4280251 w 9066705"/>
              <a:gd name="connsiteY36" fmla="*/ 8303678 h 11817526"/>
              <a:gd name="connsiteX37" fmla="*/ 4846261 w 9066705"/>
              <a:gd name="connsiteY37" fmla="*/ 7171656 h 11817526"/>
              <a:gd name="connsiteX38" fmla="*/ 6347750 w 9066705"/>
              <a:gd name="connsiteY38" fmla="*/ 7171656 h 11817526"/>
              <a:gd name="connsiteX39" fmla="*/ 6913761 w 9066705"/>
              <a:gd name="connsiteY39" fmla="*/ 8303678 h 11817526"/>
              <a:gd name="connsiteX40" fmla="*/ 6347750 w 9066705"/>
              <a:gd name="connsiteY40" fmla="*/ 9435699 h 11817526"/>
              <a:gd name="connsiteX41" fmla="*/ 4846261 w 9066705"/>
              <a:gd name="connsiteY41" fmla="*/ 9435699 h 11817526"/>
              <a:gd name="connsiteX42" fmla="*/ 4280251 w 9066705"/>
              <a:gd name="connsiteY42" fmla="*/ 10685506 h 11817526"/>
              <a:gd name="connsiteX43" fmla="*/ 4846261 w 9066705"/>
              <a:gd name="connsiteY43" fmla="*/ 9553485 h 11817526"/>
              <a:gd name="connsiteX44" fmla="*/ 6347750 w 9066705"/>
              <a:gd name="connsiteY44" fmla="*/ 9553485 h 11817526"/>
              <a:gd name="connsiteX45" fmla="*/ 6913761 w 9066705"/>
              <a:gd name="connsiteY45" fmla="*/ 10685506 h 11817526"/>
              <a:gd name="connsiteX46" fmla="*/ 6347750 w 9066705"/>
              <a:gd name="connsiteY46" fmla="*/ 11817526 h 11817526"/>
              <a:gd name="connsiteX47" fmla="*/ 4846261 w 9066705"/>
              <a:gd name="connsiteY47" fmla="*/ 11817526 h 11817526"/>
              <a:gd name="connsiteX48" fmla="*/ 2140126 w 9066705"/>
              <a:gd name="connsiteY48" fmla="*/ 2336021 h 11817526"/>
              <a:gd name="connsiteX49" fmla="*/ 2706137 w 9066705"/>
              <a:gd name="connsiteY49" fmla="*/ 1203999 h 11817526"/>
              <a:gd name="connsiteX50" fmla="*/ 4207626 w 9066705"/>
              <a:gd name="connsiteY50" fmla="*/ 1203999 h 11817526"/>
              <a:gd name="connsiteX51" fmla="*/ 4773636 w 9066705"/>
              <a:gd name="connsiteY51" fmla="*/ 2336021 h 11817526"/>
              <a:gd name="connsiteX52" fmla="*/ 4207626 w 9066705"/>
              <a:gd name="connsiteY52" fmla="*/ 3468042 h 11817526"/>
              <a:gd name="connsiteX53" fmla="*/ 2706137 w 9066705"/>
              <a:gd name="connsiteY53" fmla="*/ 3468042 h 11817526"/>
              <a:gd name="connsiteX54" fmla="*/ 2140126 w 9066705"/>
              <a:gd name="connsiteY54" fmla="*/ 4717850 h 11817526"/>
              <a:gd name="connsiteX55" fmla="*/ 2706137 w 9066705"/>
              <a:gd name="connsiteY55" fmla="*/ 3585828 h 11817526"/>
              <a:gd name="connsiteX56" fmla="*/ 4207626 w 9066705"/>
              <a:gd name="connsiteY56" fmla="*/ 3585828 h 11817526"/>
              <a:gd name="connsiteX57" fmla="*/ 4773636 w 9066705"/>
              <a:gd name="connsiteY57" fmla="*/ 4717850 h 11817526"/>
              <a:gd name="connsiteX58" fmla="*/ 4207625 w 9066705"/>
              <a:gd name="connsiteY58" fmla="*/ 5849871 h 11817526"/>
              <a:gd name="connsiteX59" fmla="*/ 2706137 w 9066705"/>
              <a:gd name="connsiteY59" fmla="*/ 5849871 h 11817526"/>
              <a:gd name="connsiteX60" fmla="*/ 2140126 w 9066705"/>
              <a:gd name="connsiteY60" fmla="*/ 7099679 h 11817526"/>
              <a:gd name="connsiteX61" fmla="*/ 2706136 w 9066705"/>
              <a:gd name="connsiteY61" fmla="*/ 5967657 h 11817526"/>
              <a:gd name="connsiteX62" fmla="*/ 4207625 w 9066705"/>
              <a:gd name="connsiteY62" fmla="*/ 5967657 h 11817526"/>
              <a:gd name="connsiteX63" fmla="*/ 4773636 w 9066705"/>
              <a:gd name="connsiteY63" fmla="*/ 7099679 h 11817526"/>
              <a:gd name="connsiteX64" fmla="*/ 4207625 w 9066705"/>
              <a:gd name="connsiteY64" fmla="*/ 8231700 h 11817526"/>
              <a:gd name="connsiteX65" fmla="*/ 2706136 w 9066705"/>
              <a:gd name="connsiteY65" fmla="*/ 8231700 h 11817526"/>
              <a:gd name="connsiteX66" fmla="*/ 2140126 w 9066705"/>
              <a:gd name="connsiteY66" fmla="*/ 9481508 h 11817526"/>
              <a:gd name="connsiteX67" fmla="*/ 2706136 w 9066705"/>
              <a:gd name="connsiteY67" fmla="*/ 8349485 h 11817526"/>
              <a:gd name="connsiteX68" fmla="*/ 4207625 w 9066705"/>
              <a:gd name="connsiteY68" fmla="*/ 8349485 h 11817526"/>
              <a:gd name="connsiteX69" fmla="*/ 4773636 w 9066705"/>
              <a:gd name="connsiteY69" fmla="*/ 9481508 h 11817526"/>
              <a:gd name="connsiteX70" fmla="*/ 4207625 w 9066705"/>
              <a:gd name="connsiteY70" fmla="*/ 10613529 h 11817526"/>
              <a:gd name="connsiteX71" fmla="*/ 2706136 w 9066705"/>
              <a:gd name="connsiteY71" fmla="*/ 10613529 h 11817526"/>
              <a:gd name="connsiteX72" fmla="*/ 0 w 9066705"/>
              <a:gd name="connsiteY72" fmla="*/ 5895680 h 11817526"/>
              <a:gd name="connsiteX73" fmla="*/ 566011 w 9066705"/>
              <a:gd name="connsiteY73" fmla="*/ 4763658 h 11817526"/>
              <a:gd name="connsiteX74" fmla="*/ 2067500 w 9066705"/>
              <a:gd name="connsiteY74" fmla="*/ 4763658 h 11817526"/>
              <a:gd name="connsiteX75" fmla="*/ 2633511 w 9066705"/>
              <a:gd name="connsiteY75" fmla="*/ 5895680 h 11817526"/>
              <a:gd name="connsiteX76" fmla="*/ 2067500 w 9066705"/>
              <a:gd name="connsiteY76" fmla="*/ 7027701 h 11817526"/>
              <a:gd name="connsiteX77" fmla="*/ 566011 w 9066705"/>
              <a:gd name="connsiteY77" fmla="*/ 7027701 h 11817526"/>
              <a:gd name="connsiteX78" fmla="*/ 0 w 9066705"/>
              <a:gd name="connsiteY78" fmla="*/ 8277507 h 11817526"/>
              <a:gd name="connsiteX79" fmla="*/ 566011 w 9066705"/>
              <a:gd name="connsiteY79" fmla="*/ 7145485 h 11817526"/>
              <a:gd name="connsiteX80" fmla="*/ 2067500 w 9066705"/>
              <a:gd name="connsiteY80" fmla="*/ 7145485 h 11817526"/>
              <a:gd name="connsiteX81" fmla="*/ 2633511 w 9066705"/>
              <a:gd name="connsiteY81" fmla="*/ 8277507 h 11817526"/>
              <a:gd name="connsiteX82" fmla="*/ 2067500 w 9066705"/>
              <a:gd name="connsiteY82" fmla="*/ 9409528 h 11817526"/>
              <a:gd name="connsiteX83" fmla="*/ 566011 w 9066705"/>
              <a:gd name="connsiteY83" fmla="*/ 9409528 h 11817526"/>
              <a:gd name="connsiteX84" fmla="*/ 0 w 9066705"/>
              <a:gd name="connsiteY84" fmla="*/ 3513851 h 11817526"/>
              <a:gd name="connsiteX85" fmla="*/ 566011 w 9066705"/>
              <a:gd name="connsiteY85" fmla="*/ 2381829 h 11817526"/>
              <a:gd name="connsiteX86" fmla="*/ 2067500 w 9066705"/>
              <a:gd name="connsiteY86" fmla="*/ 2381829 h 11817526"/>
              <a:gd name="connsiteX87" fmla="*/ 2633511 w 9066705"/>
              <a:gd name="connsiteY87" fmla="*/ 3513851 h 11817526"/>
              <a:gd name="connsiteX88" fmla="*/ 2067500 w 9066705"/>
              <a:gd name="connsiteY88" fmla="*/ 4645872 h 11817526"/>
              <a:gd name="connsiteX89" fmla="*/ 566011 w 9066705"/>
              <a:gd name="connsiteY89" fmla="*/ 4645872 h 11817526"/>
              <a:gd name="connsiteX90" fmla="*/ 0 w 9066705"/>
              <a:gd name="connsiteY90" fmla="*/ 1132022 h 11817526"/>
              <a:gd name="connsiteX91" fmla="*/ 566011 w 9066705"/>
              <a:gd name="connsiteY91" fmla="*/ 0 h 11817526"/>
              <a:gd name="connsiteX92" fmla="*/ 2067500 w 9066705"/>
              <a:gd name="connsiteY92" fmla="*/ 0 h 11817526"/>
              <a:gd name="connsiteX93" fmla="*/ 2633511 w 9066705"/>
              <a:gd name="connsiteY93" fmla="*/ 1132022 h 11817526"/>
              <a:gd name="connsiteX94" fmla="*/ 2067500 w 9066705"/>
              <a:gd name="connsiteY94" fmla="*/ 2264043 h 11817526"/>
              <a:gd name="connsiteX95" fmla="*/ 566011 w 9066705"/>
              <a:gd name="connsiteY95" fmla="*/ 2264043 h 118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066705" h="11817526">
                <a:moveTo>
                  <a:pt x="6433194" y="2388367"/>
                </a:moveTo>
                <a:lnTo>
                  <a:pt x="6999205" y="1256345"/>
                </a:lnTo>
                <a:lnTo>
                  <a:pt x="8500694" y="1256345"/>
                </a:lnTo>
                <a:lnTo>
                  <a:pt x="9066705" y="2388367"/>
                </a:lnTo>
                <a:lnTo>
                  <a:pt x="8500694" y="3520388"/>
                </a:lnTo>
                <a:lnTo>
                  <a:pt x="6999205" y="3520388"/>
                </a:lnTo>
                <a:close/>
                <a:moveTo>
                  <a:pt x="6433194" y="4770196"/>
                </a:moveTo>
                <a:lnTo>
                  <a:pt x="6999205" y="3638174"/>
                </a:lnTo>
                <a:lnTo>
                  <a:pt x="8500694" y="3638174"/>
                </a:lnTo>
                <a:lnTo>
                  <a:pt x="9066705" y="4770196"/>
                </a:lnTo>
                <a:lnTo>
                  <a:pt x="8500694" y="5902217"/>
                </a:lnTo>
                <a:lnTo>
                  <a:pt x="6999205" y="5902217"/>
                </a:lnTo>
                <a:close/>
                <a:moveTo>
                  <a:pt x="6433194" y="7152025"/>
                </a:moveTo>
                <a:lnTo>
                  <a:pt x="6999205" y="6020003"/>
                </a:lnTo>
                <a:lnTo>
                  <a:pt x="8500694" y="6020003"/>
                </a:lnTo>
                <a:lnTo>
                  <a:pt x="9066705" y="7152025"/>
                </a:lnTo>
                <a:lnTo>
                  <a:pt x="8500694" y="8284046"/>
                </a:lnTo>
                <a:lnTo>
                  <a:pt x="6999205" y="8284045"/>
                </a:lnTo>
                <a:close/>
                <a:moveTo>
                  <a:pt x="6433194" y="9533852"/>
                </a:moveTo>
                <a:lnTo>
                  <a:pt x="6999205" y="8401831"/>
                </a:lnTo>
                <a:lnTo>
                  <a:pt x="8500694" y="8401831"/>
                </a:lnTo>
                <a:lnTo>
                  <a:pt x="9066705" y="9533853"/>
                </a:lnTo>
                <a:lnTo>
                  <a:pt x="8500694" y="10665874"/>
                </a:lnTo>
                <a:lnTo>
                  <a:pt x="6999205" y="10665874"/>
                </a:lnTo>
                <a:close/>
                <a:moveTo>
                  <a:pt x="4280251" y="3540021"/>
                </a:moveTo>
                <a:lnTo>
                  <a:pt x="4846261" y="2407999"/>
                </a:lnTo>
                <a:lnTo>
                  <a:pt x="6347750" y="2407999"/>
                </a:lnTo>
                <a:lnTo>
                  <a:pt x="6913761" y="3540021"/>
                </a:lnTo>
                <a:lnTo>
                  <a:pt x="6347750" y="4672042"/>
                </a:lnTo>
                <a:lnTo>
                  <a:pt x="4846261" y="4672042"/>
                </a:lnTo>
                <a:close/>
                <a:moveTo>
                  <a:pt x="4280251" y="5921849"/>
                </a:moveTo>
                <a:lnTo>
                  <a:pt x="4846261" y="4789827"/>
                </a:lnTo>
                <a:lnTo>
                  <a:pt x="6347750" y="4789827"/>
                </a:lnTo>
                <a:lnTo>
                  <a:pt x="6913761" y="5921849"/>
                </a:lnTo>
                <a:lnTo>
                  <a:pt x="6347750" y="7053869"/>
                </a:lnTo>
                <a:lnTo>
                  <a:pt x="4846261" y="7053869"/>
                </a:lnTo>
                <a:close/>
                <a:moveTo>
                  <a:pt x="4280251" y="8303678"/>
                </a:moveTo>
                <a:lnTo>
                  <a:pt x="4846261" y="7171656"/>
                </a:lnTo>
                <a:lnTo>
                  <a:pt x="6347750" y="7171656"/>
                </a:lnTo>
                <a:lnTo>
                  <a:pt x="6913761" y="8303678"/>
                </a:lnTo>
                <a:lnTo>
                  <a:pt x="6347750" y="9435699"/>
                </a:lnTo>
                <a:lnTo>
                  <a:pt x="4846261" y="9435699"/>
                </a:lnTo>
                <a:close/>
                <a:moveTo>
                  <a:pt x="4280251" y="10685506"/>
                </a:moveTo>
                <a:lnTo>
                  <a:pt x="4846261" y="9553485"/>
                </a:lnTo>
                <a:lnTo>
                  <a:pt x="6347750" y="9553485"/>
                </a:lnTo>
                <a:lnTo>
                  <a:pt x="6913761" y="10685506"/>
                </a:lnTo>
                <a:lnTo>
                  <a:pt x="6347750" y="11817526"/>
                </a:lnTo>
                <a:lnTo>
                  <a:pt x="4846261" y="11817526"/>
                </a:lnTo>
                <a:close/>
                <a:moveTo>
                  <a:pt x="2140126" y="2336021"/>
                </a:moveTo>
                <a:lnTo>
                  <a:pt x="2706137" y="1203999"/>
                </a:lnTo>
                <a:lnTo>
                  <a:pt x="4207626" y="1203999"/>
                </a:lnTo>
                <a:lnTo>
                  <a:pt x="4773636" y="2336021"/>
                </a:lnTo>
                <a:lnTo>
                  <a:pt x="4207626" y="3468042"/>
                </a:lnTo>
                <a:lnTo>
                  <a:pt x="2706137" y="3468042"/>
                </a:lnTo>
                <a:close/>
                <a:moveTo>
                  <a:pt x="2140126" y="4717850"/>
                </a:moveTo>
                <a:lnTo>
                  <a:pt x="2706137" y="3585828"/>
                </a:lnTo>
                <a:lnTo>
                  <a:pt x="4207626" y="3585828"/>
                </a:lnTo>
                <a:lnTo>
                  <a:pt x="4773636" y="4717850"/>
                </a:lnTo>
                <a:lnTo>
                  <a:pt x="4207625" y="5849871"/>
                </a:lnTo>
                <a:lnTo>
                  <a:pt x="2706137" y="5849871"/>
                </a:lnTo>
                <a:close/>
                <a:moveTo>
                  <a:pt x="2140126" y="7099679"/>
                </a:moveTo>
                <a:lnTo>
                  <a:pt x="2706136" y="5967657"/>
                </a:lnTo>
                <a:lnTo>
                  <a:pt x="4207625" y="5967657"/>
                </a:lnTo>
                <a:lnTo>
                  <a:pt x="4773636" y="7099679"/>
                </a:lnTo>
                <a:lnTo>
                  <a:pt x="4207625" y="8231700"/>
                </a:lnTo>
                <a:lnTo>
                  <a:pt x="2706136" y="8231700"/>
                </a:lnTo>
                <a:close/>
                <a:moveTo>
                  <a:pt x="2140126" y="9481508"/>
                </a:moveTo>
                <a:lnTo>
                  <a:pt x="2706136" y="8349485"/>
                </a:lnTo>
                <a:lnTo>
                  <a:pt x="4207625" y="8349485"/>
                </a:lnTo>
                <a:lnTo>
                  <a:pt x="4773636" y="9481508"/>
                </a:lnTo>
                <a:lnTo>
                  <a:pt x="4207625" y="10613529"/>
                </a:lnTo>
                <a:lnTo>
                  <a:pt x="2706136" y="10613529"/>
                </a:lnTo>
                <a:close/>
                <a:moveTo>
                  <a:pt x="0" y="5895680"/>
                </a:moveTo>
                <a:lnTo>
                  <a:pt x="566011" y="4763658"/>
                </a:lnTo>
                <a:lnTo>
                  <a:pt x="2067500" y="4763658"/>
                </a:lnTo>
                <a:lnTo>
                  <a:pt x="2633511" y="5895680"/>
                </a:lnTo>
                <a:lnTo>
                  <a:pt x="2067500" y="7027701"/>
                </a:lnTo>
                <a:lnTo>
                  <a:pt x="566011" y="7027701"/>
                </a:lnTo>
                <a:close/>
                <a:moveTo>
                  <a:pt x="0" y="8277507"/>
                </a:moveTo>
                <a:lnTo>
                  <a:pt x="566011" y="7145485"/>
                </a:lnTo>
                <a:lnTo>
                  <a:pt x="2067500" y="7145485"/>
                </a:lnTo>
                <a:lnTo>
                  <a:pt x="2633511" y="8277507"/>
                </a:lnTo>
                <a:lnTo>
                  <a:pt x="2067500" y="9409528"/>
                </a:lnTo>
                <a:lnTo>
                  <a:pt x="566011" y="9409528"/>
                </a:lnTo>
                <a:close/>
                <a:moveTo>
                  <a:pt x="0" y="3513851"/>
                </a:moveTo>
                <a:lnTo>
                  <a:pt x="566011" y="2381829"/>
                </a:lnTo>
                <a:lnTo>
                  <a:pt x="2067500" y="2381829"/>
                </a:lnTo>
                <a:lnTo>
                  <a:pt x="2633511" y="3513851"/>
                </a:lnTo>
                <a:lnTo>
                  <a:pt x="2067500" y="4645872"/>
                </a:lnTo>
                <a:lnTo>
                  <a:pt x="566011" y="4645872"/>
                </a:lnTo>
                <a:close/>
                <a:moveTo>
                  <a:pt x="0" y="1132022"/>
                </a:moveTo>
                <a:lnTo>
                  <a:pt x="566011" y="0"/>
                </a:lnTo>
                <a:lnTo>
                  <a:pt x="2067500" y="0"/>
                </a:lnTo>
                <a:lnTo>
                  <a:pt x="2633511" y="1132022"/>
                </a:lnTo>
                <a:lnTo>
                  <a:pt x="2067500" y="2264043"/>
                </a:lnTo>
                <a:lnTo>
                  <a:pt x="566011" y="226404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035" name="TextBox 1034">
            <a:extLst>
              <a:ext uri="{FF2B5EF4-FFF2-40B4-BE49-F238E27FC236}">
                <a16:creationId xmlns:a16="http://schemas.microsoft.com/office/drawing/2014/main" id="{3EC333C9-5431-C949-B77E-57CD5AB12326}"/>
              </a:ext>
            </a:extLst>
          </p:cNvPr>
          <p:cNvSpPr txBox="1"/>
          <p:nvPr/>
        </p:nvSpPr>
        <p:spPr>
          <a:xfrm>
            <a:off x="31041" y="1518691"/>
            <a:ext cx="4400271" cy="3785652"/>
          </a:xfrm>
          <a:prstGeom prst="rect">
            <a:avLst/>
          </a:prstGeom>
          <a:noFill/>
        </p:spPr>
        <p:txBody>
          <a:bodyPr wrap="square">
            <a:spAutoFit/>
          </a:bodyPr>
          <a:lstStyle/>
          <a:p>
            <a:r>
              <a:rPr lang="en-US" sz="2000" dirty="0">
                <a:solidFill>
                  <a:schemeClr val="bg2"/>
                </a:solidFill>
                <a:latin typeface="Papyrus" panose="03070502060502030205" pitchFamily="66" charset="0"/>
              </a:rPr>
              <a:t>It is an iconic punching dagger , distinguished by its unique H-shaped handle that provides a secure grip and allows the blade to align with the user’s arm. </a:t>
            </a:r>
          </a:p>
          <a:p>
            <a:endParaRPr lang="en-US" sz="2000" dirty="0">
              <a:solidFill>
                <a:schemeClr val="bg2"/>
              </a:solidFill>
              <a:latin typeface="Papyrus" panose="03070502060502030205" pitchFamily="66" charset="0"/>
            </a:endParaRPr>
          </a:p>
          <a:p>
            <a:r>
              <a:rPr lang="en-US" sz="2000" dirty="0">
                <a:solidFill>
                  <a:schemeClr val="bg2"/>
                </a:solidFill>
                <a:latin typeface="Papyrus" panose="03070502060502030205" pitchFamily="66" charset="0"/>
              </a:rPr>
              <a:t> Its innovative design and versatility highlight the craftsmanship and martial ingenuity of ancient Indian warriors.</a:t>
            </a:r>
          </a:p>
          <a:p>
            <a:endParaRPr lang="en-US" sz="2000" dirty="0">
              <a:solidFill>
                <a:schemeClr val="bg2"/>
              </a:solidFill>
              <a:latin typeface="Papyrus" panose="03070502060502030205" pitchFamily="66" charset="0"/>
            </a:endParaRPr>
          </a:p>
          <a:p>
            <a:r>
              <a:rPr lang="en-US" sz="2000" dirty="0">
                <a:solidFill>
                  <a:schemeClr val="bg2"/>
                </a:solidFill>
                <a:latin typeface="Papyrus" panose="03070502060502030205" pitchFamily="66" charset="0"/>
              </a:rPr>
              <a:t> It also enables powerful thrusts capable of piercing armor and shields.</a:t>
            </a:r>
            <a:endParaRPr lang="en-IN" sz="2000" dirty="0">
              <a:solidFill>
                <a:schemeClr val="bg2"/>
              </a:solidFill>
              <a:latin typeface="Papyrus" panose="03070502060502030205" pitchFamily="66" charset="0"/>
            </a:endParaRPr>
          </a:p>
        </p:txBody>
      </p:sp>
      <p:sp>
        <p:nvSpPr>
          <p:cNvPr id="1036" name="TextBox 1035">
            <a:extLst>
              <a:ext uri="{FF2B5EF4-FFF2-40B4-BE49-F238E27FC236}">
                <a16:creationId xmlns:a16="http://schemas.microsoft.com/office/drawing/2014/main" id="{4BBC55C5-78DB-45B1-A1C1-7EAF6AC35F1B}"/>
              </a:ext>
            </a:extLst>
          </p:cNvPr>
          <p:cNvSpPr txBox="1"/>
          <p:nvPr/>
        </p:nvSpPr>
        <p:spPr>
          <a:xfrm>
            <a:off x="193500" y="318362"/>
            <a:ext cx="9834420" cy="1200329"/>
          </a:xfrm>
          <a:prstGeom prst="rect">
            <a:avLst/>
          </a:prstGeom>
          <a:noFill/>
        </p:spPr>
        <p:txBody>
          <a:bodyPr wrap="square">
            <a:spAutoFit/>
          </a:bodyPr>
          <a:lstStyle/>
          <a:p>
            <a:r>
              <a:rPr lang="en-US" sz="7200" b="1" dirty="0">
                <a:solidFill>
                  <a:schemeClr val="bg2"/>
                </a:solidFill>
                <a:effectLst>
                  <a:outerShdw blurRad="38100" dist="38100" dir="2700000" algn="tl">
                    <a:srgbClr val="000000">
                      <a:alpha val="43137"/>
                    </a:srgbClr>
                  </a:outerShdw>
                </a:effectLst>
                <a:latin typeface="Papyrus" panose="03070502060502030205" pitchFamily="66" charset="0"/>
              </a:rPr>
              <a:t>KATAR</a:t>
            </a:r>
            <a:endParaRPr lang="en-IN" sz="7200" b="1" dirty="0">
              <a:solidFill>
                <a:schemeClr val="bg2"/>
              </a:solidFill>
              <a:effectLst>
                <a:outerShdw blurRad="38100" dist="38100" dir="2700000" algn="tl">
                  <a:srgbClr val="000000">
                    <a:alpha val="43137"/>
                  </a:srgbClr>
                </a:outerShdw>
              </a:effectLst>
              <a:latin typeface="Papyrus" panose="03070502060502030205" pitchFamily="66" charset="0"/>
            </a:endParaRPr>
          </a:p>
        </p:txBody>
      </p:sp>
      <p:sp>
        <p:nvSpPr>
          <p:cNvPr id="2" name="TextBox 1">
            <a:extLst>
              <a:ext uri="{FF2B5EF4-FFF2-40B4-BE49-F238E27FC236}">
                <a16:creationId xmlns:a16="http://schemas.microsoft.com/office/drawing/2014/main" id="{DA2BCAD4-99F7-CD7C-9593-38D3C950E388}"/>
              </a:ext>
            </a:extLst>
          </p:cNvPr>
          <p:cNvSpPr txBox="1"/>
          <p:nvPr/>
        </p:nvSpPr>
        <p:spPr>
          <a:xfrm>
            <a:off x="193500" y="6232494"/>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800" b="1" dirty="0" err="1">
                <a:solidFill>
                  <a:schemeClr val="bg1"/>
                </a:solidFill>
                <a:effectLst>
                  <a:outerShdw blurRad="38100" dist="38100" dir="2700000" algn="tl">
                    <a:srgbClr val="000000">
                      <a:alpha val="43137"/>
                    </a:srgbClr>
                  </a:outerShdw>
                </a:effectLst>
                <a:latin typeface="Californian FB" panose="0207040306080B030204" pitchFamily="18" charset="0"/>
              </a:rPr>
              <a:t>Vraj</a:t>
            </a:r>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 Ved (D120)</a:t>
            </a:r>
          </a:p>
        </p:txBody>
      </p:sp>
    </p:spTree>
    <p:extLst>
      <p:ext uri="{BB962C8B-B14F-4D97-AF65-F5344CB8AC3E}">
        <p14:creationId xmlns:p14="http://schemas.microsoft.com/office/powerpoint/2010/main" val="29216762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wipe(down)">
                                      <p:cBhvr>
                                        <p:cTn id="7" dur="500"/>
                                        <p:tgtEl>
                                          <p:spTgt spid="103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35"/>
                                        </p:tgtEl>
                                        <p:attrNameLst>
                                          <p:attrName>style.visibility</p:attrName>
                                        </p:attrNameLst>
                                      </p:cBhvr>
                                      <p:to>
                                        <p:strVal val="visible"/>
                                      </p:to>
                                    </p:set>
                                    <p:animEffect transition="in" filter="wipe(down)">
                                      <p:cBhvr>
                                        <p:cTn id="11"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10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pic>
        <p:nvPicPr>
          <p:cNvPr id="2058" name="Picture 10" descr="Lot 41 - A FINE SOUTH INDIAN SWORD (PATA), LATE">
            <a:extLst>
              <a:ext uri="{FF2B5EF4-FFF2-40B4-BE49-F238E27FC236}">
                <a16:creationId xmlns:a16="http://schemas.microsoft.com/office/drawing/2014/main" id="{2D96379B-047C-2FB9-822D-657331E64DD6}"/>
              </a:ext>
            </a:extLst>
          </p:cNvPr>
          <p:cNvPicPr>
            <a:picLocks noChangeAspect="1" noChangeArrowheads="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t 41 - A FINE SOUTH INDIAN SWORD (PATA), LATE">
            <a:extLst>
              <a:ext uri="{FF2B5EF4-FFF2-40B4-BE49-F238E27FC236}">
                <a16:creationId xmlns:a16="http://schemas.microsoft.com/office/drawing/2014/main" id="{25744B04-693F-316D-2701-358426B28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334"/>
          <a:stretch>
            <a:fillRect/>
          </a:stretch>
        </p:blipFill>
        <p:spPr bwMode="auto">
          <a:xfrm>
            <a:off x="6014798" y="0"/>
            <a:ext cx="6177202" cy="6858000"/>
          </a:xfrm>
          <a:custGeom>
            <a:avLst/>
            <a:gdLst>
              <a:gd name="connsiteX0" fmla="*/ 3151394 w 6177202"/>
              <a:gd name="connsiteY0" fmla="*/ 5132029 h 6858000"/>
              <a:gd name="connsiteX1" fmla="*/ 3569988 w 6177202"/>
              <a:gd name="connsiteY1" fmla="*/ 5321777 h 6858000"/>
              <a:gd name="connsiteX2" fmla="*/ 3542059 w 6177202"/>
              <a:gd name="connsiteY2" fmla="*/ 6170534 h 6858000"/>
              <a:gd name="connsiteX3" fmla="*/ 3506583 w 6177202"/>
              <a:gd name="connsiteY3" fmla="*/ 6203748 h 6858000"/>
              <a:gd name="connsiteX4" fmla="*/ 2657826 w 6177202"/>
              <a:gd name="connsiteY4" fmla="*/ 6175819 h 6858000"/>
              <a:gd name="connsiteX5" fmla="*/ 2657827 w 6177202"/>
              <a:gd name="connsiteY5" fmla="*/ 6175819 h 6858000"/>
              <a:gd name="connsiteX6" fmla="*/ 2685757 w 6177202"/>
              <a:gd name="connsiteY6" fmla="*/ 5327061 h 6858000"/>
              <a:gd name="connsiteX7" fmla="*/ 2721231 w 6177202"/>
              <a:gd name="connsiteY7" fmla="*/ 5293847 h 6858000"/>
              <a:gd name="connsiteX8" fmla="*/ 3151394 w 6177202"/>
              <a:gd name="connsiteY8" fmla="*/ 5132029 h 6858000"/>
              <a:gd name="connsiteX9" fmla="*/ 6177202 w 6177202"/>
              <a:gd name="connsiteY9" fmla="*/ 4266038 h 6858000"/>
              <a:gd name="connsiteX10" fmla="*/ 6177202 w 6177202"/>
              <a:gd name="connsiteY10" fmla="*/ 6423496 h 6858000"/>
              <a:gd name="connsiteX11" fmla="*/ 5713129 w 6177202"/>
              <a:gd name="connsiteY11" fmla="*/ 6858000 h 6858000"/>
              <a:gd name="connsiteX12" fmla="*/ 3723545 w 6177202"/>
              <a:gd name="connsiteY12" fmla="*/ 6858000 h 6858000"/>
              <a:gd name="connsiteX13" fmla="*/ 3740005 w 6177202"/>
              <a:gd name="connsiteY13" fmla="*/ 6730567 h 6858000"/>
              <a:gd name="connsiteX14" fmla="*/ 3969665 w 6177202"/>
              <a:gd name="connsiteY14" fmla="*/ 6331158 h 6858000"/>
              <a:gd name="connsiteX15" fmla="*/ 6167007 w 6177202"/>
              <a:gd name="connsiteY15" fmla="*/ 4273821 h 6858000"/>
              <a:gd name="connsiteX16" fmla="*/ 6177202 w 6177202"/>
              <a:gd name="connsiteY16" fmla="*/ 1923233 h 6858000"/>
              <a:gd name="connsiteX17" fmla="*/ 6177202 w 6177202"/>
              <a:gd name="connsiteY17" fmla="*/ 4023167 h 6858000"/>
              <a:gd name="connsiteX18" fmla="*/ 4847494 w 6177202"/>
              <a:gd name="connsiteY18" fmla="*/ 5268151 h 6858000"/>
              <a:gd name="connsiteX19" fmla="*/ 3733564 w 6177202"/>
              <a:gd name="connsiteY19" fmla="*/ 5231496 h 6858000"/>
              <a:gd name="connsiteX20" fmla="*/ 3733565 w 6177202"/>
              <a:gd name="connsiteY20" fmla="*/ 5231496 h 6858000"/>
              <a:gd name="connsiteX21" fmla="*/ 3770220 w 6177202"/>
              <a:gd name="connsiteY21" fmla="*/ 4117566 h 6858000"/>
              <a:gd name="connsiteX22" fmla="*/ 5967562 w 6177202"/>
              <a:gd name="connsiteY22" fmla="*/ 2060229 h 6858000"/>
              <a:gd name="connsiteX23" fmla="*/ 6094446 w 6177202"/>
              <a:gd name="connsiteY23" fmla="*/ 1963363 h 6858000"/>
              <a:gd name="connsiteX24" fmla="*/ 5345841 w 6177202"/>
              <a:gd name="connsiteY24" fmla="*/ 53210 h 6858000"/>
              <a:gd name="connsiteX25" fmla="*/ 6040292 w 6177202"/>
              <a:gd name="connsiteY25" fmla="*/ 368004 h 6858000"/>
              <a:gd name="connsiteX26" fmla="*/ 6162739 w 6177202"/>
              <a:gd name="connsiteY26" fmla="*/ 528396 h 6858000"/>
              <a:gd name="connsiteX27" fmla="*/ 6177202 w 6177202"/>
              <a:gd name="connsiteY27" fmla="*/ 558222 h 6858000"/>
              <a:gd name="connsiteX28" fmla="*/ 6177202 w 6177202"/>
              <a:gd name="connsiteY28" fmla="*/ 1535318 h 6858000"/>
              <a:gd name="connsiteX29" fmla="*/ 6126683 w 6177202"/>
              <a:gd name="connsiteY29" fmla="*/ 1624104 h 6858000"/>
              <a:gd name="connsiteX30" fmla="*/ 5993957 w 6177202"/>
              <a:gd name="connsiteY30" fmla="*/ 1776100 h 6858000"/>
              <a:gd name="connsiteX31" fmla="*/ 1677096 w 6177202"/>
              <a:gd name="connsiteY31" fmla="*/ 5817909 h 6858000"/>
              <a:gd name="connsiteX32" fmla="*/ 269000 w 6177202"/>
              <a:gd name="connsiteY32" fmla="*/ 5771574 h 6858000"/>
              <a:gd name="connsiteX33" fmla="*/ 269002 w 6177202"/>
              <a:gd name="connsiteY33" fmla="*/ 5771574 h 6858000"/>
              <a:gd name="connsiteX34" fmla="*/ 315336 w 6177202"/>
              <a:gd name="connsiteY34" fmla="*/ 4363478 h 6858000"/>
              <a:gd name="connsiteX35" fmla="*/ 4632197 w 6177202"/>
              <a:gd name="connsiteY35" fmla="*/ 321669 h 6858000"/>
              <a:gd name="connsiteX36" fmla="*/ 5345841 w 6177202"/>
              <a:gd name="connsiteY36" fmla="*/ 53210 h 6858000"/>
              <a:gd name="connsiteX37" fmla="*/ 2297683 w 6177202"/>
              <a:gd name="connsiteY37" fmla="*/ 0 h 6858000"/>
              <a:gd name="connsiteX38" fmla="*/ 4363540 w 6177202"/>
              <a:gd name="connsiteY38" fmla="*/ 0 h 6858000"/>
              <a:gd name="connsiteX39" fmla="*/ 4328705 w 6177202"/>
              <a:gd name="connsiteY39" fmla="*/ 104765 h 6858000"/>
              <a:gd name="connsiteX40" fmla="*/ 4153057 w 6177202"/>
              <a:gd name="connsiteY40" fmla="*/ 351281 h 6858000"/>
              <a:gd name="connsiteX41" fmla="*/ 1877714 w 6177202"/>
              <a:gd name="connsiteY41" fmla="*/ 2481648 h 6858000"/>
              <a:gd name="connsiteX42" fmla="*/ 800300 w 6177202"/>
              <a:gd name="connsiteY42" fmla="*/ 2446195 h 6858000"/>
              <a:gd name="connsiteX43" fmla="*/ 800301 w 6177202"/>
              <a:gd name="connsiteY43" fmla="*/ 2446195 h 6858000"/>
              <a:gd name="connsiteX44" fmla="*/ 835755 w 6177202"/>
              <a:gd name="connsiteY44" fmla="*/ 13687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77202" h="6858000">
                <a:moveTo>
                  <a:pt x="3151394" y="5132029"/>
                </a:moveTo>
                <a:cubicBezTo>
                  <a:pt x="3304989" y="5137082"/>
                  <a:pt x="3456656" y="5200731"/>
                  <a:pt x="3569988" y="5321777"/>
                </a:cubicBezTo>
                <a:cubicBezTo>
                  <a:pt x="3796653" y="5563867"/>
                  <a:pt x="3784148" y="5943868"/>
                  <a:pt x="3542059" y="6170534"/>
                </a:cubicBezTo>
                <a:cubicBezTo>
                  <a:pt x="3530234" y="6181606"/>
                  <a:pt x="3518408" y="6192677"/>
                  <a:pt x="3506583" y="6203748"/>
                </a:cubicBezTo>
                <a:cubicBezTo>
                  <a:pt x="3264493" y="6430413"/>
                  <a:pt x="2884492" y="6417909"/>
                  <a:pt x="2657826" y="6175819"/>
                </a:cubicBezTo>
                <a:lnTo>
                  <a:pt x="2657827" y="6175819"/>
                </a:lnTo>
                <a:cubicBezTo>
                  <a:pt x="2431162" y="5933728"/>
                  <a:pt x="2443666" y="5553727"/>
                  <a:pt x="2685757" y="5327061"/>
                </a:cubicBezTo>
                <a:lnTo>
                  <a:pt x="2721231" y="5293847"/>
                </a:lnTo>
                <a:cubicBezTo>
                  <a:pt x="2842276" y="5180514"/>
                  <a:pt x="2997799" y="5126974"/>
                  <a:pt x="3151394" y="5132029"/>
                </a:cubicBezTo>
                <a:close/>
                <a:moveTo>
                  <a:pt x="6177202" y="4266038"/>
                </a:moveTo>
                <a:lnTo>
                  <a:pt x="6177202" y="6423496"/>
                </a:lnTo>
                <a:lnTo>
                  <a:pt x="5713129" y="6858000"/>
                </a:lnTo>
                <a:lnTo>
                  <a:pt x="3723545" y="6858000"/>
                </a:lnTo>
                <a:lnTo>
                  <a:pt x="3740005" y="6730567"/>
                </a:lnTo>
                <a:cubicBezTo>
                  <a:pt x="3773744" y="6582569"/>
                  <a:pt x="3850518" y="6442714"/>
                  <a:pt x="3969665" y="6331158"/>
                </a:cubicBezTo>
                <a:lnTo>
                  <a:pt x="6167007" y="4273821"/>
                </a:lnTo>
                <a:close/>
                <a:moveTo>
                  <a:pt x="6177202" y="1923233"/>
                </a:moveTo>
                <a:lnTo>
                  <a:pt x="6177202" y="4023167"/>
                </a:lnTo>
                <a:lnTo>
                  <a:pt x="4847494" y="5268151"/>
                </a:lnTo>
                <a:cubicBezTo>
                  <a:pt x="4529769" y="5565632"/>
                  <a:pt x="4031045" y="5549221"/>
                  <a:pt x="3733564" y="5231496"/>
                </a:cubicBezTo>
                <a:lnTo>
                  <a:pt x="3733565" y="5231496"/>
                </a:lnTo>
                <a:cubicBezTo>
                  <a:pt x="3436084" y="4913771"/>
                  <a:pt x="3452495" y="4415047"/>
                  <a:pt x="3770220" y="4117566"/>
                </a:cubicBezTo>
                <a:lnTo>
                  <a:pt x="5967562" y="2060229"/>
                </a:lnTo>
                <a:cubicBezTo>
                  <a:pt x="6007278" y="2023044"/>
                  <a:pt x="6049821" y="1990764"/>
                  <a:pt x="6094446" y="1963363"/>
                </a:cubicBezTo>
                <a:close/>
                <a:moveTo>
                  <a:pt x="5345841" y="53210"/>
                </a:moveTo>
                <a:cubicBezTo>
                  <a:pt x="5600656" y="61595"/>
                  <a:pt x="5852273" y="167190"/>
                  <a:pt x="6040292" y="368004"/>
                </a:cubicBezTo>
                <a:cubicBezTo>
                  <a:pt x="6087297" y="418208"/>
                  <a:pt x="6128102" y="471987"/>
                  <a:pt x="6162739" y="528396"/>
                </a:cubicBezTo>
                <a:lnTo>
                  <a:pt x="6177202" y="558222"/>
                </a:lnTo>
                <a:lnTo>
                  <a:pt x="6177202" y="1535318"/>
                </a:lnTo>
                <a:lnTo>
                  <a:pt x="6126683" y="1624104"/>
                </a:lnTo>
                <a:cubicBezTo>
                  <a:pt x="6088413" y="1678115"/>
                  <a:pt x="6044161" y="1729095"/>
                  <a:pt x="5993957" y="1776100"/>
                </a:cubicBezTo>
                <a:cubicBezTo>
                  <a:pt x="4555004" y="3123370"/>
                  <a:pt x="3116049" y="4470639"/>
                  <a:pt x="1677096" y="5817909"/>
                </a:cubicBezTo>
                <a:cubicBezTo>
                  <a:pt x="1275466" y="6193949"/>
                  <a:pt x="645040" y="6173204"/>
                  <a:pt x="269000" y="5771574"/>
                </a:cubicBezTo>
                <a:lnTo>
                  <a:pt x="269002" y="5771574"/>
                </a:lnTo>
                <a:cubicBezTo>
                  <a:pt x="-107038" y="5369945"/>
                  <a:pt x="-86293" y="4739518"/>
                  <a:pt x="315336" y="4363478"/>
                </a:cubicBezTo>
                <a:lnTo>
                  <a:pt x="4632197" y="321669"/>
                </a:lnTo>
                <a:cubicBezTo>
                  <a:pt x="4833011" y="133650"/>
                  <a:pt x="5091026" y="44825"/>
                  <a:pt x="5345841" y="53210"/>
                </a:cubicBezTo>
                <a:close/>
                <a:moveTo>
                  <a:pt x="2297683" y="0"/>
                </a:moveTo>
                <a:lnTo>
                  <a:pt x="4363540" y="0"/>
                </a:lnTo>
                <a:lnTo>
                  <a:pt x="4328705" y="104765"/>
                </a:lnTo>
                <a:cubicBezTo>
                  <a:pt x="4288497" y="195251"/>
                  <a:pt x="4229885" y="279349"/>
                  <a:pt x="4153057" y="351281"/>
                </a:cubicBezTo>
                <a:cubicBezTo>
                  <a:pt x="3394610" y="1061403"/>
                  <a:pt x="2636161" y="1771526"/>
                  <a:pt x="1877714" y="2481648"/>
                </a:cubicBezTo>
                <a:cubicBezTo>
                  <a:pt x="1570404" y="2769378"/>
                  <a:pt x="1088029" y="2753505"/>
                  <a:pt x="800300" y="2446195"/>
                </a:cubicBezTo>
                <a:lnTo>
                  <a:pt x="800301" y="2446195"/>
                </a:lnTo>
                <a:cubicBezTo>
                  <a:pt x="512571" y="2138886"/>
                  <a:pt x="528445" y="1656510"/>
                  <a:pt x="835755" y="1368781"/>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959D369C-C446-823F-CAE3-AB8900B438B4}"/>
              </a:ext>
            </a:extLst>
          </p:cNvPr>
          <p:cNvSpPr/>
          <p:nvPr/>
        </p:nvSpPr>
        <p:spPr>
          <a:xfrm>
            <a:off x="304800" y="876300"/>
            <a:ext cx="5059680" cy="5105400"/>
          </a:xfrm>
          <a:prstGeom prst="roundRect">
            <a:avLst/>
          </a:prstGeom>
          <a:solidFill>
            <a:schemeClr val="tx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outerShdw blurRad="38100" dist="38100" dir="2700000" algn="tl">
                  <a:srgbClr val="000000">
                    <a:alpha val="43137"/>
                  </a:srgbClr>
                </a:outerShdw>
              </a:effectLst>
              <a:latin typeface="Papyrus" panose="03070502060502030205" pitchFamily="66" charset="0"/>
            </a:endParaRPr>
          </a:p>
          <a:p>
            <a:pPr algn="ctr"/>
            <a:r>
              <a:rPr lang="en-US" sz="4800" b="1" dirty="0">
                <a:solidFill>
                  <a:schemeClr val="tx1"/>
                </a:solidFill>
                <a:effectLst>
                  <a:outerShdw blurRad="38100" dist="38100" dir="2700000" algn="tl">
                    <a:srgbClr val="000000">
                      <a:alpha val="43137"/>
                    </a:srgbClr>
                  </a:outerShdw>
                </a:effectLst>
                <a:latin typeface="Papyrus" panose="03070502060502030205" pitchFamily="66" charset="0"/>
              </a:rPr>
              <a:t>PATA</a:t>
            </a:r>
            <a:endParaRPr lang="en-US" b="1" dirty="0">
              <a:solidFill>
                <a:schemeClr val="tx1"/>
              </a:solidFill>
              <a:effectLst>
                <a:outerShdw blurRad="38100" dist="38100" dir="2700000" algn="tl">
                  <a:srgbClr val="000000">
                    <a:alpha val="43137"/>
                  </a:srgbClr>
                </a:outerShdw>
              </a:effectLst>
              <a:latin typeface="Papyrus" panose="03070502060502030205" pitchFamily="66" charset="0"/>
            </a:endParaRPr>
          </a:p>
          <a:p>
            <a:pPr algn="ctr"/>
            <a:endParaRPr lang="en-US" dirty="0">
              <a:solidFill>
                <a:schemeClr val="tx1"/>
              </a:solidFill>
              <a:effectLst>
                <a:outerShdw blurRad="38100" dist="38100" dir="2700000" algn="tl">
                  <a:srgbClr val="000000">
                    <a:alpha val="43137"/>
                  </a:srgbClr>
                </a:outerShdw>
              </a:effectLst>
              <a:latin typeface="Papyrus" panose="03070502060502030205" pitchFamily="66" charset="0"/>
            </a:endParaRPr>
          </a:p>
          <a:p>
            <a:pPr algn="ctr"/>
            <a:endParaRPr lang="en-US" dirty="0">
              <a:solidFill>
                <a:schemeClr val="tx1"/>
              </a:solidFill>
              <a:effectLst>
                <a:outerShdw blurRad="38100" dist="38100" dir="2700000" algn="tl">
                  <a:srgbClr val="000000">
                    <a:alpha val="43137"/>
                  </a:srgbClr>
                </a:outerShdw>
              </a:effectLst>
              <a:latin typeface="Papyrus" panose="03070502060502030205" pitchFamily="66" charset="0"/>
            </a:endParaRPr>
          </a:p>
          <a:p>
            <a:pPr algn="just"/>
            <a:r>
              <a:rPr lang="en-US" dirty="0">
                <a:solidFill>
                  <a:schemeClr val="tx1"/>
                </a:solidFill>
                <a:effectLst>
                  <a:outerShdw blurRad="38100" dist="38100" dir="2700000" algn="tl">
                    <a:srgbClr val="000000">
                      <a:alpha val="43137"/>
                    </a:srgbClr>
                  </a:outerShdw>
                </a:effectLst>
                <a:latin typeface="Papyrus" panose="03070502060502030205" pitchFamily="66" charset="0"/>
              </a:rPr>
              <a:t>The Pata, or gauntlet sword, is a distinctive weapon, characterized by its long, straight blade attached to a protective gauntlet that shields the user’s hand and wrist. </a:t>
            </a:r>
          </a:p>
          <a:p>
            <a:pPr algn="just"/>
            <a:endParaRPr lang="en-US" dirty="0">
              <a:solidFill>
                <a:schemeClr val="tx1"/>
              </a:solidFill>
              <a:effectLst>
                <a:outerShdw blurRad="38100" dist="38100" dir="2700000" algn="tl">
                  <a:srgbClr val="000000">
                    <a:alpha val="43137"/>
                  </a:srgbClr>
                </a:outerShdw>
              </a:effectLst>
              <a:latin typeface="Papyrus" panose="03070502060502030205" pitchFamily="66" charset="0"/>
            </a:endParaRPr>
          </a:p>
          <a:p>
            <a:pPr algn="just"/>
            <a:r>
              <a:rPr lang="en-US" dirty="0">
                <a:solidFill>
                  <a:schemeClr val="tx1"/>
                </a:solidFill>
                <a:effectLst>
                  <a:outerShdw blurRad="38100" dist="38100" dir="2700000" algn="tl">
                    <a:srgbClr val="000000">
                      <a:alpha val="43137"/>
                    </a:srgbClr>
                  </a:outerShdw>
                </a:effectLst>
                <a:latin typeface="Papyrus" panose="03070502060502030205" pitchFamily="66" charset="0"/>
              </a:rPr>
              <a:t>This design provided extended reach and enhanced defense in combat, making it ideal for both dueling and battlefield scenarios.</a:t>
            </a:r>
          </a:p>
          <a:p>
            <a:pPr algn="just"/>
            <a:endParaRPr lang="en-US" dirty="0">
              <a:solidFill>
                <a:schemeClr val="tx1"/>
              </a:solidFill>
              <a:effectLst>
                <a:outerShdw blurRad="38100" dist="38100" dir="2700000" algn="tl">
                  <a:srgbClr val="000000">
                    <a:alpha val="43137"/>
                  </a:srgbClr>
                </a:outerShdw>
              </a:effectLst>
              <a:latin typeface="Papyrus" panose="03070502060502030205" pitchFamily="66" charset="0"/>
            </a:endParaRPr>
          </a:p>
          <a:p>
            <a:pPr algn="just"/>
            <a:r>
              <a:rPr lang="en-US" dirty="0">
                <a:solidFill>
                  <a:schemeClr val="tx1"/>
                </a:solidFill>
                <a:effectLst>
                  <a:outerShdw blurRad="38100" dist="38100" dir="2700000" algn="tl">
                    <a:srgbClr val="000000">
                      <a:alpha val="43137"/>
                    </a:srgbClr>
                  </a:outerShdw>
                </a:effectLst>
                <a:latin typeface="Papyrus" panose="03070502060502030205" pitchFamily="66" charset="0"/>
              </a:rPr>
              <a:t> The Pata required specialized training to master its thrusting and sweeping techniques</a:t>
            </a:r>
            <a:r>
              <a:rPr lang="en-US" dirty="0"/>
              <a:t>. </a:t>
            </a:r>
            <a:endParaRPr lang="en-IN" dirty="0"/>
          </a:p>
        </p:txBody>
      </p:sp>
      <p:sp>
        <p:nvSpPr>
          <p:cNvPr id="2" name="TextBox 1">
            <a:extLst>
              <a:ext uri="{FF2B5EF4-FFF2-40B4-BE49-F238E27FC236}">
                <a16:creationId xmlns:a16="http://schemas.microsoft.com/office/drawing/2014/main" id="{20E5BBC9-385E-AE36-3CE1-418649A5E9E6}"/>
              </a:ext>
            </a:extLst>
          </p:cNvPr>
          <p:cNvSpPr txBox="1"/>
          <p:nvPr/>
        </p:nvSpPr>
        <p:spPr>
          <a:xfrm>
            <a:off x="8610789" y="6086435"/>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800" b="1" dirty="0" err="1">
                <a:solidFill>
                  <a:schemeClr val="bg1"/>
                </a:solidFill>
                <a:effectLst>
                  <a:outerShdw blurRad="38100" dist="38100" dir="2700000" algn="tl">
                    <a:srgbClr val="000000">
                      <a:alpha val="43137"/>
                    </a:srgbClr>
                  </a:outerShdw>
                </a:effectLst>
                <a:latin typeface="Californian FB" panose="0207040306080B030204" pitchFamily="18" charset="0"/>
              </a:rPr>
              <a:t>Vraj</a:t>
            </a:r>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 Ved (D120)</a:t>
            </a:r>
          </a:p>
        </p:txBody>
      </p:sp>
    </p:spTree>
    <p:extLst>
      <p:ext uri="{BB962C8B-B14F-4D97-AF65-F5344CB8AC3E}">
        <p14:creationId xmlns:p14="http://schemas.microsoft.com/office/powerpoint/2010/main" val="21043311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15555-87CE-A3EE-EA2C-401A7E9B3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21103F0-F785-533A-5588-57F76CDD3DD2}"/>
              </a:ext>
            </a:extLst>
          </p:cNvPr>
          <p:cNvSpPr/>
          <p:nvPr/>
        </p:nvSpPr>
        <p:spPr>
          <a:xfrm>
            <a:off x="1" y="0"/>
            <a:ext cx="12191999" cy="6858000"/>
          </a:xfrm>
          <a:prstGeom prst="rect">
            <a:avLst/>
          </a:prstGeom>
          <a:solidFill>
            <a:schemeClr val="tx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Vagh</a:t>
            </a:r>
            <a:r>
              <a:rPr lang="en-US" sz="80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a:t>
            </a:r>
            <a:r>
              <a:rPr lang="en-US" sz="80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Nakh</a:t>
            </a:r>
            <a:endParaRPr lang="en-US" sz="80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endParaRPr lang="en-US" sz="80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endParaRPr lang="en-US" b="1" dirty="0">
              <a:latin typeface="Papyrus" panose="03070502060502030205" pitchFamily="66" charset="0"/>
              <a:ea typeface="Cascadia Mono Light" panose="020B0609020000020004" pitchFamily="49" charset="0"/>
              <a:cs typeface="Cascadia Mono Light" panose="020B0609020000020004" pitchFamily="49" charset="0"/>
            </a:endParaRPr>
          </a:p>
          <a:p>
            <a:endParaRPr lang="en-US"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endPar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The </a:t>
            </a:r>
            <a:r>
              <a:rPr lang="en-US" sz="24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Vagh</a:t>
            </a:r>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a:t>
            </a:r>
            <a:r>
              <a:rPr lang="en-US" sz="24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Nakh</a:t>
            </a:r>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or "Tiger Claws," is a concealed weapon with sharp, curved blades designed to mimic a tiger's claws.</a:t>
            </a:r>
          </a:p>
          <a:p>
            <a:endPar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It was primarily used for stealth and close-combat situations, allowing warriors to deliver fatal strikes while maintaining mobility.</a:t>
            </a:r>
          </a:p>
          <a:p>
            <a:endPar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endParaRPr>
          </a:p>
          <a:p>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Famously wielded by Shivaji Maharaj to defeat Afzal Khan, the </a:t>
            </a:r>
            <a:r>
              <a:rPr lang="en-US" sz="24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Vagh</a:t>
            </a:r>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a:t>
            </a:r>
            <a:r>
              <a:rPr lang="en-US" sz="2400" b="1" dirty="0" err="1">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Nakh</a:t>
            </a:r>
            <a:r>
              <a:rPr lang="en-US" sz="2400" b="1" dirty="0">
                <a:effectLst>
                  <a:outerShdw blurRad="38100" dist="38100" dir="2700000" algn="tl">
                    <a:srgbClr val="000000">
                      <a:alpha val="43137"/>
                    </a:srgbClr>
                  </a:outerShdw>
                </a:effectLst>
                <a:latin typeface="Papyrus" panose="03070502060502030205" pitchFamily="66" charset="0"/>
                <a:ea typeface="Cascadia Mono Light" panose="020B0609020000020004" pitchFamily="49" charset="0"/>
                <a:cs typeface="Cascadia Mono Light" panose="020B0609020000020004" pitchFamily="49" charset="0"/>
              </a:rPr>
              <a:t> symbolized strategic ingenuity and mastery of guerrilla tactics in Indian warfare.</a:t>
            </a:r>
          </a:p>
          <a:p>
            <a:pPr algn="ctr"/>
            <a:endParaRPr lang="en-IN" dirty="0"/>
          </a:p>
        </p:txBody>
      </p:sp>
      <p:sp>
        <p:nvSpPr>
          <p:cNvPr id="2" name="TextBox 1">
            <a:extLst>
              <a:ext uri="{FF2B5EF4-FFF2-40B4-BE49-F238E27FC236}">
                <a16:creationId xmlns:a16="http://schemas.microsoft.com/office/drawing/2014/main" id="{60CDE90D-7D05-354F-33D5-582B89102C9A}"/>
              </a:ext>
            </a:extLst>
          </p:cNvPr>
          <p:cNvSpPr txBox="1"/>
          <p:nvPr/>
        </p:nvSpPr>
        <p:spPr>
          <a:xfrm>
            <a:off x="8785606" y="6165093"/>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800" b="1" dirty="0" err="1">
                <a:solidFill>
                  <a:schemeClr val="bg1"/>
                </a:solidFill>
                <a:effectLst>
                  <a:outerShdw blurRad="38100" dist="38100" dir="2700000" algn="tl">
                    <a:srgbClr val="000000">
                      <a:alpha val="43137"/>
                    </a:srgbClr>
                  </a:outerShdw>
                </a:effectLst>
                <a:latin typeface="Californian FB" panose="0207040306080B030204" pitchFamily="18" charset="0"/>
              </a:rPr>
              <a:t>Vraj</a:t>
            </a:r>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 Ved (D120)</a:t>
            </a:r>
          </a:p>
        </p:txBody>
      </p:sp>
    </p:spTree>
    <p:extLst>
      <p:ext uri="{BB962C8B-B14F-4D97-AF65-F5344CB8AC3E}">
        <p14:creationId xmlns:p14="http://schemas.microsoft.com/office/powerpoint/2010/main" val="12639854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Effect transition="in" filter="fade">
                                      <p:cBhvr>
                                        <p:cTn id="11" dur="500"/>
                                        <p:tgtEl>
                                          <p:spTgt spid="6">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animEffect transition="in" filter="fade">
                                      <p:cBhvr>
                                        <p:cTn id="15" dur="500"/>
                                        <p:tgtEl>
                                          <p:spTgt spid="6">
                                            <p:txEl>
                                              <p:pRg st="7" end="7"/>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alpha val="0"/>
              </a:schemeClr>
            </a:gs>
            <a:gs pos="48000">
              <a:schemeClr val="tx1">
                <a:alpha val="96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A59BA-7469-8601-1A1E-3C8B7161855B}"/>
              </a:ext>
            </a:extLst>
          </p:cNvPr>
          <p:cNvGrpSpPr/>
          <p:nvPr/>
        </p:nvGrpSpPr>
        <p:grpSpPr>
          <a:xfrm>
            <a:off x="0" y="0"/>
            <a:ext cx="12234716" cy="6858000"/>
            <a:chOff x="0" y="0"/>
            <a:chExt cx="12234716" cy="6858000"/>
          </a:xfrm>
        </p:grpSpPr>
        <p:pic>
          <p:nvPicPr>
            <p:cNvPr id="9220" name="Picture 4" descr="Sudarshan Havan">
              <a:extLst>
                <a:ext uri="{FF2B5EF4-FFF2-40B4-BE49-F238E27FC236}">
                  <a16:creationId xmlns:a16="http://schemas.microsoft.com/office/drawing/2014/main" id="{5D566C51-6536-8B24-0F48-6F4B16D8BE9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313714" y="0"/>
              <a:ext cx="59210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HAKRAM 1 piece Drakkaria Throwing knives Throwing weapons, Weapons Wulflund">
              <a:extLst>
                <a:ext uri="{FF2B5EF4-FFF2-40B4-BE49-F238E27FC236}">
                  <a16:creationId xmlns:a16="http://schemas.microsoft.com/office/drawing/2014/main" id="{067FD34B-86EA-9059-B627-F9981442CC1F}"/>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6313714"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F9BB932-DBEF-F609-5FD2-087C7777A48A}"/>
              </a:ext>
            </a:extLst>
          </p:cNvPr>
          <p:cNvSpPr txBox="1"/>
          <p:nvPr/>
        </p:nvSpPr>
        <p:spPr>
          <a:xfrm>
            <a:off x="0" y="2455560"/>
            <a:ext cx="12234716" cy="3712029"/>
          </a:xfrm>
          <a:custGeom>
            <a:avLst/>
            <a:gdLst/>
            <a:ahLst/>
            <a:cxnLst/>
            <a:rect l="l" t="t" r="r" b="b"/>
            <a:pathLst>
              <a:path w="12234716" h="3712029">
                <a:moveTo>
                  <a:pt x="9334514" y="1196984"/>
                </a:moveTo>
                <a:lnTo>
                  <a:pt x="9500832" y="1738658"/>
                </a:lnTo>
                <a:lnTo>
                  <a:pt x="9169930" y="1738658"/>
                </a:lnTo>
                <a:close/>
                <a:moveTo>
                  <a:pt x="4305315" y="1196984"/>
                </a:moveTo>
                <a:lnTo>
                  <a:pt x="4471633" y="1738658"/>
                </a:lnTo>
                <a:lnTo>
                  <a:pt x="4140731" y="1738658"/>
                </a:lnTo>
                <a:close/>
                <a:moveTo>
                  <a:pt x="7506577" y="1110646"/>
                </a:moveTo>
                <a:lnTo>
                  <a:pt x="7711118" y="1110646"/>
                </a:lnTo>
                <a:cubicBezTo>
                  <a:pt x="7796087" y="1110646"/>
                  <a:pt x="7853988" y="1123665"/>
                  <a:pt x="7884824" y="1149704"/>
                </a:cubicBezTo>
                <a:cubicBezTo>
                  <a:pt x="7915658" y="1175742"/>
                  <a:pt x="7931076" y="1213087"/>
                  <a:pt x="7931077" y="1261739"/>
                </a:cubicBezTo>
                <a:cubicBezTo>
                  <a:pt x="7931076" y="1294630"/>
                  <a:pt x="7921312" y="1323752"/>
                  <a:pt x="7901783" y="1349105"/>
                </a:cubicBezTo>
                <a:cubicBezTo>
                  <a:pt x="7882254" y="1374459"/>
                  <a:pt x="7857071" y="1390219"/>
                  <a:pt x="7826237" y="1396386"/>
                </a:cubicBezTo>
                <a:cubicBezTo>
                  <a:pt x="7765251" y="1410091"/>
                  <a:pt x="7724138" y="1416943"/>
                  <a:pt x="7702895" y="1416943"/>
                </a:cubicBezTo>
                <a:lnTo>
                  <a:pt x="7506577" y="1416943"/>
                </a:lnTo>
                <a:close/>
                <a:moveTo>
                  <a:pt x="10304201" y="806404"/>
                </a:moveTo>
                <a:lnTo>
                  <a:pt x="10304201" y="2313223"/>
                </a:lnTo>
                <a:lnTo>
                  <a:pt x="10685532" y="2313223"/>
                </a:lnTo>
                <a:lnTo>
                  <a:pt x="10685532" y="1164093"/>
                </a:lnTo>
                <a:lnTo>
                  <a:pt x="10978804" y="2313223"/>
                </a:lnTo>
                <a:lnTo>
                  <a:pt x="11323967" y="2313223"/>
                </a:lnTo>
                <a:lnTo>
                  <a:pt x="11617786" y="1164093"/>
                </a:lnTo>
                <a:lnTo>
                  <a:pt x="11617786" y="2313223"/>
                </a:lnTo>
                <a:lnTo>
                  <a:pt x="11999116" y="2313223"/>
                </a:lnTo>
                <a:lnTo>
                  <a:pt x="11999116" y="806404"/>
                </a:lnTo>
                <a:lnTo>
                  <a:pt x="11387147" y="806404"/>
                </a:lnTo>
                <a:lnTo>
                  <a:pt x="11152687" y="1723241"/>
                </a:lnTo>
                <a:lnTo>
                  <a:pt x="10916540" y="806404"/>
                </a:lnTo>
                <a:close/>
                <a:moveTo>
                  <a:pt x="7038908" y="806404"/>
                </a:moveTo>
                <a:lnTo>
                  <a:pt x="7038908" y="2313223"/>
                </a:lnTo>
                <a:lnTo>
                  <a:pt x="7506577" y="2313223"/>
                </a:lnTo>
                <a:lnTo>
                  <a:pt x="7506577" y="1701656"/>
                </a:lnTo>
                <a:lnTo>
                  <a:pt x="7547691" y="1701656"/>
                </a:lnTo>
                <a:cubicBezTo>
                  <a:pt x="7590175" y="1701656"/>
                  <a:pt x="7628206" y="1713305"/>
                  <a:pt x="7661781" y="1736603"/>
                </a:cubicBezTo>
                <a:cubicBezTo>
                  <a:pt x="7686449" y="1754419"/>
                  <a:pt x="7714544" y="1793134"/>
                  <a:pt x="7746065" y="1852749"/>
                </a:cubicBezTo>
                <a:lnTo>
                  <a:pt x="7994948" y="2313223"/>
                </a:lnTo>
                <a:lnTo>
                  <a:pt x="8519947" y="2313223"/>
                </a:lnTo>
                <a:lnTo>
                  <a:pt x="8521060" y="2313223"/>
                </a:lnTo>
                <a:lnTo>
                  <a:pt x="8995357" y="2313223"/>
                </a:lnTo>
                <a:lnTo>
                  <a:pt x="9068800" y="2064485"/>
                </a:lnTo>
                <a:lnTo>
                  <a:pt x="9597417" y="2064485"/>
                </a:lnTo>
                <a:lnTo>
                  <a:pt x="9672803" y="2313223"/>
                </a:lnTo>
                <a:lnTo>
                  <a:pt x="10160386" y="2313223"/>
                </a:lnTo>
                <a:lnTo>
                  <a:pt x="9594173" y="806404"/>
                </a:lnTo>
                <a:lnTo>
                  <a:pt x="9086290" y="806404"/>
                </a:lnTo>
                <a:lnTo>
                  <a:pt x="8520416" y="2311977"/>
                </a:lnTo>
                <a:lnTo>
                  <a:pt x="8295576" y="1876598"/>
                </a:lnTo>
                <a:cubicBezTo>
                  <a:pt x="8284623" y="1854649"/>
                  <a:pt x="8262883" y="1823442"/>
                  <a:pt x="8230356" y="1782976"/>
                </a:cubicBezTo>
                <a:cubicBezTo>
                  <a:pt x="8197829" y="1742510"/>
                  <a:pt x="8173005" y="1716105"/>
                  <a:pt x="8155885" y="1703760"/>
                </a:cubicBezTo>
                <a:cubicBezTo>
                  <a:pt x="8130542" y="1685248"/>
                  <a:pt x="8090141" y="1666731"/>
                  <a:pt x="8034680" y="1648208"/>
                </a:cubicBezTo>
                <a:cubicBezTo>
                  <a:pt x="8103931" y="1632448"/>
                  <a:pt x="8158439" y="1612576"/>
                  <a:pt x="8198204" y="1588593"/>
                </a:cubicBezTo>
                <a:cubicBezTo>
                  <a:pt x="8260591" y="1550905"/>
                  <a:pt x="8309612" y="1501740"/>
                  <a:pt x="8345266" y="1441097"/>
                </a:cubicBezTo>
                <a:cubicBezTo>
                  <a:pt x="8380919" y="1380455"/>
                  <a:pt x="8398745" y="1308334"/>
                  <a:pt x="8398746" y="1224736"/>
                </a:cubicBezTo>
                <a:cubicBezTo>
                  <a:pt x="8398745" y="1128804"/>
                  <a:pt x="8375448" y="1047433"/>
                  <a:pt x="8328852" y="980623"/>
                </a:cubicBezTo>
                <a:cubicBezTo>
                  <a:pt x="8282257" y="913813"/>
                  <a:pt x="8220929" y="868074"/>
                  <a:pt x="8144868" y="843406"/>
                </a:cubicBezTo>
                <a:cubicBezTo>
                  <a:pt x="8068808" y="818738"/>
                  <a:pt x="7958828" y="806404"/>
                  <a:pt x="7814930" y="806404"/>
                </a:cubicBezTo>
                <a:close/>
                <a:moveTo>
                  <a:pt x="5282198" y="806404"/>
                </a:moveTo>
                <a:lnTo>
                  <a:pt x="5282198" y="2313223"/>
                </a:lnTo>
                <a:lnTo>
                  <a:pt x="5747811" y="2313223"/>
                </a:lnTo>
                <a:lnTo>
                  <a:pt x="5747811" y="1945528"/>
                </a:lnTo>
                <a:lnTo>
                  <a:pt x="5988374" y="1693546"/>
                </a:lnTo>
                <a:lnTo>
                  <a:pt x="6306074" y="2313223"/>
                </a:lnTo>
                <a:lnTo>
                  <a:pt x="6879467" y="2313223"/>
                </a:lnTo>
                <a:lnTo>
                  <a:pt x="6304934" y="1375155"/>
                </a:lnTo>
                <a:lnTo>
                  <a:pt x="6854799" y="806404"/>
                </a:lnTo>
                <a:lnTo>
                  <a:pt x="6235538" y="806404"/>
                </a:lnTo>
                <a:lnTo>
                  <a:pt x="5747811" y="1375829"/>
                </a:lnTo>
                <a:lnTo>
                  <a:pt x="5747811" y="806404"/>
                </a:lnTo>
                <a:close/>
                <a:moveTo>
                  <a:pt x="4057090" y="806404"/>
                </a:moveTo>
                <a:lnTo>
                  <a:pt x="3490748" y="2313223"/>
                </a:lnTo>
                <a:lnTo>
                  <a:pt x="3966159" y="2313223"/>
                </a:lnTo>
                <a:lnTo>
                  <a:pt x="4039601" y="2064485"/>
                </a:lnTo>
                <a:lnTo>
                  <a:pt x="4568218" y="2064485"/>
                </a:lnTo>
                <a:lnTo>
                  <a:pt x="4643604" y="2313223"/>
                </a:lnTo>
                <a:lnTo>
                  <a:pt x="5131188" y="2313223"/>
                </a:lnTo>
                <a:lnTo>
                  <a:pt x="4564975" y="806404"/>
                </a:lnTo>
                <a:close/>
                <a:moveTo>
                  <a:pt x="1891297" y="806404"/>
                </a:moveTo>
                <a:lnTo>
                  <a:pt x="1891297" y="2313223"/>
                </a:lnTo>
                <a:lnTo>
                  <a:pt x="2356910" y="2313223"/>
                </a:lnTo>
                <a:lnTo>
                  <a:pt x="2356910" y="1703712"/>
                </a:lnTo>
                <a:lnTo>
                  <a:pt x="2865694" y="1703712"/>
                </a:lnTo>
                <a:lnTo>
                  <a:pt x="2865694" y="2313223"/>
                </a:lnTo>
                <a:lnTo>
                  <a:pt x="3333362" y="2313223"/>
                </a:lnTo>
                <a:lnTo>
                  <a:pt x="3333362" y="806404"/>
                </a:lnTo>
                <a:lnTo>
                  <a:pt x="2865694" y="806404"/>
                </a:lnTo>
                <a:lnTo>
                  <a:pt x="2865694" y="1333688"/>
                </a:lnTo>
                <a:lnTo>
                  <a:pt x="2356910" y="1333688"/>
                </a:lnTo>
                <a:lnTo>
                  <a:pt x="2356910" y="806404"/>
                </a:lnTo>
                <a:close/>
                <a:moveTo>
                  <a:pt x="958098" y="780708"/>
                </a:moveTo>
                <a:cubicBezTo>
                  <a:pt x="715527" y="780708"/>
                  <a:pt x="527946" y="847646"/>
                  <a:pt x="395354" y="981523"/>
                </a:cubicBezTo>
                <a:cubicBezTo>
                  <a:pt x="262762" y="1115399"/>
                  <a:pt x="196466" y="1306964"/>
                  <a:pt x="196466" y="1556216"/>
                </a:cubicBezTo>
                <a:cubicBezTo>
                  <a:pt x="196466" y="1743166"/>
                  <a:pt x="234153" y="1896558"/>
                  <a:pt x="309529" y="2016393"/>
                </a:cubicBezTo>
                <a:cubicBezTo>
                  <a:pt x="384904" y="2136228"/>
                  <a:pt x="474498" y="2219941"/>
                  <a:pt x="578310" y="2267532"/>
                </a:cubicBezTo>
                <a:cubicBezTo>
                  <a:pt x="682122" y="2315124"/>
                  <a:pt x="815913" y="2338919"/>
                  <a:pt x="979683" y="2338919"/>
                </a:cubicBezTo>
                <a:cubicBezTo>
                  <a:pt x="1114673" y="2338919"/>
                  <a:pt x="1225852" y="2319390"/>
                  <a:pt x="1313219" y="2280332"/>
                </a:cubicBezTo>
                <a:cubicBezTo>
                  <a:pt x="1400585" y="2241274"/>
                  <a:pt x="1473734" y="2183372"/>
                  <a:pt x="1532663" y="2106626"/>
                </a:cubicBezTo>
                <a:cubicBezTo>
                  <a:pt x="1591593" y="2029881"/>
                  <a:pt x="1634762" y="1934291"/>
                  <a:pt x="1662172" y="1819858"/>
                </a:cubicBezTo>
                <a:lnTo>
                  <a:pt x="1254117" y="1696517"/>
                </a:lnTo>
                <a:cubicBezTo>
                  <a:pt x="1233560" y="1791764"/>
                  <a:pt x="1200498" y="1864398"/>
                  <a:pt x="1154930" y="1914420"/>
                </a:cubicBezTo>
                <a:cubicBezTo>
                  <a:pt x="1109363" y="1964441"/>
                  <a:pt x="1042039" y="1989452"/>
                  <a:pt x="952959" y="1989452"/>
                </a:cubicBezTo>
                <a:cubicBezTo>
                  <a:pt x="861138" y="1989452"/>
                  <a:pt x="789875" y="1958483"/>
                  <a:pt x="739167" y="1896545"/>
                </a:cubicBezTo>
                <a:cubicBezTo>
                  <a:pt x="688460" y="1834607"/>
                  <a:pt x="663107" y="1720136"/>
                  <a:pt x="663107" y="1553132"/>
                </a:cubicBezTo>
                <a:cubicBezTo>
                  <a:pt x="663107" y="1418314"/>
                  <a:pt x="684349" y="1319421"/>
                  <a:pt x="726833" y="1256455"/>
                </a:cubicBezTo>
                <a:cubicBezTo>
                  <a:pt x="783022" y="1171583"/>
                  <a:pt x="863879" y="1129147"/>
                  <a:pt x="969404" y="1129147"/>
                </a:cubicBezTo>
                <a:cubicBezTo>
                  <a:pt x="1016000" y="1129147"/>
                  <a:pt x="1058142" y="1138740"/>
                  <a:pt x="1095829" y="1157926"/>
                </a:cubicBezTo>
                <a:cubicBezTo>
                  <a:pt x="1133517" y="1177113"/>
                  <a:pt x="1165380" y="1204522"/>
                  <a:pt x="1191419" y="1240154"/>
                </a:cubicBezTo>
                <a:cubicBezTo>
                  <a:pt x="1207179" y="1261396"/>
                  <a:pt x="1222254" y="1294972"/>
                  <a:pt x="1236644" y="1340883"/>
                </a:cubicBezTo>
                <a:lnTo>
                  <a:pt x="1647782" y="1249405"/>
                </a:lnTo>
                <a:cubicBezTo>
                  <a:pt x="1595019" y="1090431"/>
                  <a:pt x="1514333" y="972572"/>
                  <a:pt x="1405724" y="895826"/>
                </a:cubicBezTo>
                <a:cubicBezTo>
                  <a:pt x="1297116" y="819080"/>
                  <a:pt x="1147907" y="780708"/>
                  <a:pt x="958098" y="780708"/>
                </a:cubicBezTo>
                <a:close/>
                <a:moveTo>
                  <a:pt x="0" y="0"/>
                </a:moveTo>
                <a:lnTo>
                  <a:pt x="12234716" y="0"/>
                </a:lnTo>
                <a:lnTo>
                  <a:pt x="12234716" y="3712029"/>
                </a:lnTo>
                <a:lnTo>
                  <a:pt x="0" y="3712029"/>
                </a:lnTo>
                <a:close/>
              </a:path>
            </a:pathLst>
          </a:custGeom>
          <a:gradFill>
            <a:gsLst>
              <a:gs pos="0">
                <a:schemeClr val="tx1">
                  <a:alpha val="0"/>
                </a:schemeClr>
              </a:gs>
              <a:gs pos="48000">
                <a:schemeClr val="tx1"/>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IN" sz="16600" dirty="0">
              <a:latin typeface="Arial Black" panose="020B0A04020102020204" pitchFamily="34" charset="0"/>
              <a:ea typeface="Cascadia Mono Light" panose="020B0609020000020004" pitchFamily="49" charset="0"/>
              <a:cs typeface="Cascadia Mono Light" panose="020B0609020000020004" pitchFamily="49" charset="0"/>
            </a:endParaRPr>
          </a:p>
        </p:txBody>
      </p:sp>
      <p:sp>
        <p:nvSpPr>
          <p:cNvPr id="7" name="TextBox 6">
            <a:extLst>
              <a:ext uri="{FF2B5EF4-FFF2-40B4-BE49-F238E27FC236}">
                <a16:creationId xmlns:a16="http://schemas.microsoft.com/office/drawing/2014/main" id="{65E47D20-D5DA-F1DF-8769-817054CF21C5}"/>
              </a:ext>
            </a:extLst>
          </p:cNvPr>
          <p:cNvSpPr txBox="1"/>
          <p:nvPr/>
        </p:nvSpPr>
        <p:spPr>
          <a:xfrm>
            <a:off x="0" y="4849458"/>
            <a:ext cx="12234716" cy="2277547"/>
          </a:xfrm>
          <a:prstGeom prst="rect">
            <a:avLst/>
          </a:prstGeom>
          <a:solidFill>
            <a:schemeClr val="tx1"/>
          </a:solidFill>
        </p:spPr>
        <p:txBody>
          <a:bodyPr wrap="square">
            <a:spAutoFit/>
          </a:bodyPr>
          <a:lstStyle/>
          <a:p>
            <a:r>
              <a:rPr lang="en-US" dirty="0">
                <a:solidFill>
                  <a:schemeClr val="bg2"/>
                </a:solidFill>
                <a:latin typeface="Papyrus" panose="03070502060502030205" pitchFamily="66" charset="0"/>
                <a:ea typeface="Cascadia Mono Light" panose="020B0609020000020004" pitchFamily="49" charset="0"/>
                <a:cs typeface="Cascadia Mono Light" panose="020B0609020000020004" pitchFamily="49" charset="0"/>
              </a:rPr>
              <a:t>The Chakram, a circular throwing weapon with sharp edges, was a key part of ancient Indian warfare. Used for ranged attacks, it could be thrown with precision to injure or disarm opponents from a distance. </a:t>
            </a:r>
          </a:p>
          <a:p>
            <a:endParaRPr lang="en-US" dirty="0">
              <a:solidFill>
                <a:schemeClr val="bg2"/>
              </a:solidFill>
              <a:latin typeface="Papyrus" panose="03070502060502030205" pitchFamily="66" charset="0"/>
              <a:ea typeface="Cascadia Mono Light" panose="020B0609020000020004" pitchFamily="49" charset="0"/>
              <a:cs typeface="Cascadia Mono Light" panose="020B0609020000020004" pitchFamily="49" charset="0"/>
            </a:endParaRPr>
          </a:p>
          <a:p>
            <a:r>
              <a:rPr lang="en-US" dirty="0">
                <a:solidFill>
                  <a:schemeClr val="bg2"/>
                </a:solidFill>
                <a:latin typeface="Papyrus" panose="03070502060502030205" pitchFamily="66" charset="0"/>
              </a:rPr>
              <a:t>Known as the Sudarshan Chakra, this celestial weapon symbolized justice and protection. Krishna wielded the Sudarshan Chakra with unmatched precision, using it to vanquish evil forces and restore dharma (righteousness).</a:t>
            </a:r>
          </a:p>
          <a:p>
            <a:endParaRPr lang="en-US" dirty="0">
              <a:solidFill>
                <a:schemeClr val="bg2"/>
              </a:solidFill>
              <a:latin typeface="Papyrus" panose="03070502060502030205" pitchFamily="66" charset="0"/>
            </a:endParaRPr>
          </a:p>
          <a:p>
            <a:r>
              <a:rPr lang="en-US" dirty="0">
                <a:solidFill>
                  <a:schemeClr val="bg2"/>
                </a:solidFill>
                <a:latin typeface="Papyrus" panose="03070502060502030205" pitchFamily="66" charset="0"/>
              </a:rPr>
              <a:t> It remains a powerful symbol of divine strength, skill, and moral authority in Indian culture.</a:t>
            </a:r>
          </a:p>
          <a:p>
            <a:endParaRPr lang="en-IN" sz="1600" b="1" dirty="0">
              <a:solidFill>
                <a:schemeClr val="bg2"/>
              </a:solidFill>
              <a:latin typeface="Papyrus" panose="03070502060502030205" pitchFamily="66" charset="0"/>
              <a:ea typeface="Cascadia Mono Light" panose="020B0609020000020004" pitchFamily="49" charset="0"/>
              <a:cs typeface="Cascadia Mono Light" panose="020B0609020000020004" pitchFamily="49" charset="0"/>
            </a:endParaRPr>
          </a:p>
        </p:txBody>
      </p:sp>
      <p:sp>
        <p:nvSpPr>
          <p:cNvPr id="3" name="TextBox 2">
            <a:extLst>
              <a:ext uri="{FF2B5EF4-FFF2-40B4-BE49-F238E27FC236}">
                <a16:creationId xmlns:a16="http://schemas.microsoft.com/office/drawing/2014/main" id="{93C2ECE8-DA13-A055-2DE6-F25C053DE761}"/>
              </a:ext>
            </a:extLst>
          </p:cNvPr>
          <p:cNvSpPr txBox="1"/>
          <p:nvPr/>
        </p:nvSpPr>
        <p:spPr>
          <a:xfrm>
            <a:off x="125187" y="147752"/>
            <a:ext cx="3846574"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-Darshan Ved (D121)</a:t>
            </a:r>
          </a:p>
        </p:txBody>
      </p:sp>
    </p:spTree>
    <p:extLst>
      <p:ext uri="{BB962C8B-B14F-4D97-AF65-F5344CB8AC3E}">
        <p14:creationId xmlns:p14="http://schemas.microsoft.com/office/powerpoint/2010/main" val="11089787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7619D-CA77-8710-67AF-F4851ABAAFA8}"/>
              </a:ext>
            </a:extLst>
          </p:cNvPr>
          <p:cNvPicPr>
            <a:picLocks noChangeAspect="1"/>
          </p:cNvPicPr>
          <p:nvPr/>
        </p:nvPicPr>
        <p:blipFill>
          <a:blip r:embed="rId2">
            <a:alphaModFix amt="50000"/>
          </a:blip>
          <a:stretch>
            <a:fillRect/>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1E94EC7A-6F23-B2EE-1AAE-467D9A90FC98}"/>
              </a:ext>
            </a:extLst>
          </p:cNvPr>
          <p:cNvCxnSpPr>
            <a:cxnSpLocks/>
            <a:endCxn id="12" idx="3"/>
          </p:cNvCxnSpPr>
          <p:nvPr/>
        </p:nvCxnSpPr>
        <p:spPr>
          <a:xfrm>
            <a:off x="566058" y="6333355"/>
            <a:ext cx="109579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Diamond 7">
            <a:extLst>
              <a:ext uri="{FF2B5EF4-FFF2-40B4-BE49-F238E27FC236}">
                <a16:creationId xmlns:a16="http://schemas.microsoft.com/office/drawing/2014/main" id="{CC117A04-328A-3CD5-3F4E-5918EA9661B0}"/>
              </a:ext>
            </a:extLst>
          </p:cNvPr>
          <p:cNvSpPr/>
          <p:nvPr/>
        </p:nvSpPr>
        <p:spPr>
          <a:xfrm>
            <a:off x="1135789" y="6059035"/>
            <a:ext cx="548640" cy="54864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796B77C6-1EE8-9D54-35DF-8AB41AFC1EFA}"/>
              </a:ext>
            </a:extLst>
          </p:cNvPr>
          <p:cNvSpPr/>
          <p:nvPr/>
        </p:nvSpPr>
        <p:spPr>
          <a:xfrm>
            <a:off x="5950313" y="6196195"/>
            <a:ext cx="274320" cy="2743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iamond 11">
            <a:extLst>
              <a:ext uri="{FF2B5EF4-FFF2-40B4-BE49-F238E27FC236}">
                <a16:creationId xmlns:a16="http://schemas.microsoft.com/office/drawing/2014/main" id="{9060B64A-3197-581B-3B92-1B5123563B8F}"/>
              </a:ext>
            </a:extLst>
          </p:cNvPr>
          <p:cNvSpPr/>
          <p:nvPr/>
        </p:nvSpPr>
        <p:spPr>
          <a:xfrm>
            <a:off x="11249694" y="6196195"/>
            <a:ext cx="274320" cy="2743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4F2F066-8065-090F-B2B5-B405429EF4BF}"/>
              </a:ext>
            </a:extLst>
          </p:cNvPr>
          <p:cNvSpPr/>
          <p:nvPr/>
        </p:nvSpPr>
        <p:spPr>
          <a:xfrm>
            <a:off x="3834504" y="983593"/>
            <a:ext cx="4572000" cy="4572000"/>
          </a:xfrm>
          <a:prstGeom prst="ellipse">
            <a:avLst/>
          </a:prstGeom>
          <a:blipFill dpi="0" rotWithShape="0">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1E4C369-103D-ED1B-2DD6-E99163000FA2}"/>
              </a:ext>
            </a:extLst>
          </p:cNvPr>
          <p:cNvSpPr txBox="1"/>
          <p:nvPr/>
        </p:nvSpPr>
        <p:spPr>
          <a:xfrm>
            <a:off x="-1223868" y="-3084"/>
            <a:ext cx="8302981" cy="584775"/>
          </a:xfrm>
          <a:prstGeom prst="rect">
            <a:avLst/>
          </a:prstGeom>
          <a:noFill/>
        </p:spPr>
        <p:txBody>
          <a:bodyPr wrap="square" rtlCol="0">
            <a:spAutoFit/>
          </a:bodyPr>
          <a:lstStyle/>
          <a:p>
            <a:pPr algn="ctr"/>
            <a:r>
              <a:rPr lang="en-US" sz="3200" b="1" u="sng" dirty="0">
                <a:solidFill>
                  <a:srgbClr val="002060"/>
                </a:solidFill>
                <a:effectLst>
                  <a:outerShdw blurRad="38100" dist="38100" dir="2700000" algn="tl">
                    <a:srgbClr val="000000">
                      <a:alpha val="43137"/>
                    </a:srgbClr>
                  </a:outerShdw>
                </a:effectLst>
                <a:latin typeface="Imprint MT Shadow" panose="04020605060303030202" pitchFamily="82" charset="0"/>
                <a:ea typeface="Open Sans Extrabold" panose="020B0906030804020204" pitchFamily="34" charset="0"/>
                <a:cs typeface="Open Sans Extrabold" panose="020B0906030804020204" pitchFamily="34" charset="0"/>
              </a:rPr>
              <a:t>3 MAIN TYPES OF TALVAR</a:t>
            </a:r>
            <a:endParaRPr lang="en-US" sz="2933" b="1" u="sng" dirty="0">
              <a:solidFill>
                <a:srgbClr val="002060"/>
              </a:solidFill>
              <a:effectLst>
                <a:outerShdw blurRad="38100" dist="38100" dir="2700000" algn="tl">
                  <a:srgbClr val="000000">
                    <a:alpha val="43137"/>
                  </a:srgbClr>
                </a:outerShdw>
              </a:effectLst>
              <a:latin typeface="Imprint MT Shadow" panose="04020605060303030202" pitchFamily="82" charset="0"/>
              <a:ea typeface="Open Sans Extrabold" panose="020B0906030804020204" pitchFamily="34" charset="0"/>
              <a:cs typeface="Open Sans Extrabold" panose="020B0906030804020204" pitchFamily="34" charset="0"/>
            </a:endParaRPr>
          </a:p>
        </p:txBody>
      </p:sp>
      <p:sp>
        <p:nvSpPr>
          <p:cNvPr id="16" name="TextBox 15">
            <a:extLst>
              <a:ext uri="{FF2B5EF4-FFF2-40B4-BE49-F238E27FC236}">
                <a16:creationId xmlns:a16="http://schemas.microsoft.com/office/drawing/2014/main" id="{410E25EB-CD70-E425-780C-781B6F0099B2}"/>
              </a:ext>
            </a:extLst>
          </p:cNvPr>
          <p:cNvSpPr txBox="1"/>
          <p:nvPr/>
        </p:nvSpPr>
        <p:spPr>
          <a:xfrm>
            <a:off x="40683" y="5664200"/>
            <a:ext cx="2886940" cy="461665"/>
          </a:xfrm>
          <a:prstGeom prst="rect">
            <a:avLst/>
          </a:prstGeom>
          <a:noFill/>
        </p:spPr>
        <p:txBody>
          <a:bodyPr wrap="square" rtlCol="0">
            <a:spAutoFit/>
          </a:bodyPr>
          <a:lstStyle/>
          <a:p>
            <a:pPr algn="ctr"/>
            <a:r>
              <a:rPr lang="en-US" sz="2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TEGHA</a:t>
            </a:r>
          </a:p>
        </p:txBody>
      </p:sp>
      <p:sp>
        <p:nvSpPr>
          <p:cNvPr id="18" name="TextBox 17">
            <a:extLst>
              <a:ext uri="{FF2B5EF4-FFF2-40B4-BE49-F238E27FC236}">
                <a16:creationId xmlns:a16="http://schemas.microsoft.com/office/drawing/2014/main" id="{691F1E4C-6C90-9E16-300F-B2837D61D2BE}"/>
              </a:ext>
            </a:extLst>
          </p:cNvPr>
          <p:cNvSpPr txBox="1"/>
          <p:nvPr/>
        </p:nvSpPr>
        <p:spPr>
          <a:xfrm>
            <a:off x="4957961" y="5833481"/>
            <a:ext cx="2247884" cy="338554"/>
          </a:xfrm>
          <a:prstGeom prst="rect">
            <a:avLst/>
          </a:prstGeom>
          <a:noFill/>
        </p:spPr>
        <p:txBody>
          <a:bodyPr wrap="square" rtlCol="0">
            <a:spAutoFit/>
          </a:bodyPr>
          <a:lstStyle/>
          <a:p>
            <a:pPr algn="ct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SERRATED SABRE</a:t>
            </a:r>
          </a:p>
        </p:txBody>
      </p:sp>
      <p:sp>
        <p:nvSpPr>
          <p:cNvPr id="20" name="TextBox 19">
            <a:extLst>
              <a:ext uri="{FF2B5EF4-FFF2-40B4-BE49-F238E27FC236}">
                <a16:creationId xmlns:a16="http://schemas.microsoft.com/office/drawing/2014/main" id="{889A313E-6ED4-5C09-F1EE-8563E5168336}"/>
              </a:ext>
            </a:extLst>
          </p:cNvPr>
          <p:cNvSpPr txBox="1"/>
          <p:nvPr/>
        </p:nvSpPr>
        <p:spPr>
          <a:xfrm>
            <a:off x="10262912" y="5685913"/>
            <a:ext cx="2247884" cy="297454"/>
          </a:xfrm>
          <a:prstGeom prst="rect">
            <a:avLst/>
          </a:prstGeom>
          <a:noFill/>
        </p:spPr>
        <p:txBody>
          <a:bodyPr wrap="square" rtlCol="0">
            <a:spAutoFit/>
          </a:bodyPr>
          <a:lstStyle/>
          <a:p>
            <a:pPr algn="ctr"/>
            <a:r>
              <a:rPr lang="en-US" sz="1333"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FIRANGI</a:t>
            </a:r>
          </a:p>
        </p:txBody>
      </p:sp>
      <p:sp>
        <p:nvSpPr>
          <p:cNvPr id="21" name="Oval 20">
            <a:extLst>
              <a:ext uri="{FF2B5EF4-FFF2-40B4-BE49-F238E27FC236}">
                <a16:creationId xmlns:a16="http://schemas.microsoft.com/office/drawing/2014/main" id="{2B383794-7172-CD8F-4310-1FA5F9025B0D}"/>
              </a:ext>
            </a:extLst>
          </p:cNvPr>
          <p:cNvSpPr/>
          <p:nvPr/>
        </p:nvSpPr>
        <p:spPr>
          <a:xfrm>
            <a:off x="8499837" y="2463800"/>
            <a:ext cx="2146392" cy="20574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36BE353-53C2-DA3D-250F-3B68480CA491}"/>
              </a:ext>
            </a:extLst>
          </p:cNvPr>
          <p:cNvSpPr/>
          <p:nvPr/>
        </p:nvSpPr>
        <p:spPr>
          <a:xfrm>
            <a:off x="10743436" y="2493399"/>
            <a:ext cx="2057400" cy="2057400"/>
          </a:xfrm>
          <a:prstGeom prst="ellipse">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
            <a:extLst>
              <a:ext uri="{FF2B5EF4-FFF2-40B4-BE49-F238E27FC236}">
                <a16:creationId xmlns:a16="http://schemas.microsoft.com/office/drawing/2014/main" id="{563E4597-1C3C-5467-F3E1-8983BE19ACD5}"/>
              </a:ext>
            </a:extLst>
          </p:cNvPr>
          <p:cNvSpPr>
            <a:spLocks noChangeArrowheads="1"/>
          </p:cNvSpPr>
          <p:nvPr/>
        </p:nvSpPr>
        <p:spPr bwMode="auto">
          <a:xfrm>
            <a:off x="49008" y="250325"/>
            <a:ext cx="3824344"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endParaRPr lang="en-US" sz="2000" b="1"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endParaRPr>
          </a:p>
          <a:p>
            <a:endPar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endParaRPr>
          </a:p>
          <a:p>
            <a:pPr>
              <a:buFont typeface="+mj-lt"/>
              <a:buAutoNum type="arabicPeriod"/>
            </a:pPr>
            <a:r>
              <a:rPr lang="en-US" sz="2000" b="1"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Design</a:t>
            </a:r>
            <a:r>
              <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 A heavier, broader variant of the </a:t>
            </a:r>
            <a:r>
              <a:rPr lang="en-US" sz="2000" dirty="0" err="1">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talwar</a:t>
            </a:r>
            <a:r>
              <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 with a curved blade for powerful slashing attacks.</a:t>
            </a:r>
          </a:p>
          <a:p>
            <a:pPr>
              <a:buFont typeface="+mj-lt"/>
              <a:buAutoNum type="arabicPeriod"/>
            </a:pPr>
            <a:endPar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endParaRPr>
          </a:p>
          <a:p>
            <a:pPr>
              <a:buFont typeface="+mj-lt"/>
              <a:buAutoNum type="arabicPeriod"/>
            </a:pPr>
            <a:r>
              <a:rPr lang="en-US" sz="2000" b="1"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Effectiveness</a:t>
            </a:r>
            <a:r>
              <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 Ideal for close combat and cavalry charges due to its weight and cutting efficiency.</a:t>
            </a:r>
          </a:p>
          <a:p>
            <a:pPr>
              <a:buFont typeface="+mj-lt"/>
              <a:buAutoNum type="arabicPeriod"/>
            </a:pPr>
            <a:endPar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endParaRPr>
          </a:p>
          <a:p>
            <a:pPr>
              <a:buFont typeface="+mj-lt"/>
              <a:buAutoNum type="arabicPeriod"/>
            </a:pPr>
            <a:r>
              <a:rPr lang="en-US" sz="2000" b="1"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Craftsmanship</a:t>
            </a:r>
            <a:r>
              <a:rPr lang="en-US" sz="2000" dirty="0">
                <a:effectLst>
                  <a:outerShdw blurRad="38100" dist="38100" dir="2700000" algn="tl">
                    <a:srgbClr val="000000">
                      <a:alpha val="43137"/>
                    </a:srgbClr>
                  </a:outerShdw>
                </a:effectLst>
                <a:latin typeface="Century Schoolbook" panose="02040604050505020304" pitchFamily="18" charset="0"/>
                <a:ea typeface="Cascadia Mono Light" panose="020B0609020000020004" pitchFamily="49" charset="0"/>
                <a:cs typeface="Cascadia Mono Light" panose="020B0609020000020004" pitchFamily="49" charset="0"/>
              </a:rPr>
              <a:t>: Often adorned with intricate engravings, showcasing Indian artistry and symbolism of valor.</a:t>
            </a:r>
          </a:p>
        </p:txBody>
      </p:sp>
      <p:sp>
        <p:nvSpPr>
          <p:cNvPr id="2" name="TextBox 1">
            <a:extLst>
              <a:ext uri="{FF2B5EF4-FFF2-40B4-BE49-F238E27FC236}">
                <a16:creationId xmlns:a16="http://schemas.microsoft.com/office/drawing/2014/main" id="{80180B31-0D15-ED54-271D-33E11EA659D8}"/>
              </a:ext>
            </a:extLst>
          </p:cNvPr>
          <p:cNvSpPr txBox="1"/>
          <p:nvPr/>
        </p:nvSpPr>
        <p:spPr>
          <a:xfrm>
            <a:off x="8219768" y="108422"/>
            <a:ext cx="3846574"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-Darshan Ved (D121)</a:t>
            </a:r>
          </a:p>
        </p:txBody>
      </p:sp>
    </p:spTree>
    <p:extLst>
      <p:ext uri="{BB962C8B-B14F-4D97-AF65-F5344CB8AC3E}">
        <p14:creationId xmlns:p14="http://schemas.microsoft.com/office/powerpoint/2010/main" val="83601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Ancient India (AI experiments) :: Behance">
            <a:extLst>
              <a:ext uri="{FF2B5EF4-FFF2-40B4-BE49-F238E27FC236}">
                <a16:creationId xmlns:a16="http://schemas.microsoft.com/office/drawing/2014/main" id="{44E43032-91A6-FB6B-C9C9-E5A67D28B04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8527" y="-34208"/>
            <a:ext cx="12200527" cy="691017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14F2F066-8065-090F-B2B5-B405429EF4BF}"/>
              </a:ext>
            </a:extLst>
          </p:cNvPr>
          <p:cNvSpPr/>
          <p:nvPr/>
        </p:nvSpPr>
        <p:spPr>
          <a:xfrm>
            <a:off x="324725" y="139724"/>
            <a:ext cx="1371600" cy="1371600"/>
          </a:xfrm>
          <a:prstGeom prst="ellipse">
            <a:avLst/>
          </a:prstGeom>
          <a:blipFill dpi="0" rotWithShape="0">
            <a:blip r:embed="rId3">
              <a:alphaModFix amt="25000"/>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CF08EDF-8332-A084-0A8A-E40A3D2B50D5}"/>
              </a:ext>
            </a:extLst>
          </p:cNvPr>
          <p:cNvCxnSpPr>
            <a:cxnSpLocks/>
            <a:endCxn id="37" idx="3"/>
          </p:cNvCxnSpPr>
          <p:nvPr/>
        </p:nvCxnSpPr>
        <p:spPr>
          <a:xfrm>
            <a:off x="566058" y="6299200"/>
            <a:ext cx="109579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Diamond 32">
            <a:extLst>
              <a:ext uri="{FF2B5EF4-FFF2-40B4-BE49-F238E27FC236}">
                <a16:creationId xmlns:a16="http://schemas.microsoft.com/office/drawing/2014/main" id="{6A3C71F8-62F4-8E94-9262-0B5C1C9E3DD9}"/>
              </a:ext>
            </a:extLst>
          </p:cNvPr>
          <p:cNvSpPr/>
          <p:nvPr/>
        </p:nvSpPr>
        <p:spPr>
          <a:xfrm>
            <a:off x="1243194" y="6151880"/>
            <a:ext cx="274320" cy="2743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F7723B81-E9C2-3734-1C5E-8D7B1698001C}"/>
              </a:ext>
            </a:extLst>
          </p:cNvPr>
          <p:cNvSpPr/>
          <p:nvPr/>
        </p:nvSpPr>
        <p:spPr>
          <a:xfrm>
            <a:off x="6202341" y="6073438"/>
            <a:ext cx="485561" cy="434661"/>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58020B66-01C6-063F-5601-4349E15874FF}"/>
              </a:ext>
            </a:extLst>
          </p:cNvPr>
          <p:cNvSpPr/>
          <p:nvPr/>
        </p:nvSpPr>
        <p:spPr>
          <a:xfrm>
            <a:off x="11249694" y="6162040"/>
            <a:ext cx="274320" cy="2743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F7D36F5C-CF3A-A4DC-BA19-7815219CB3D5}"/>
              </a:ext>
            </a:extLst>
          </p:cNvPr>
          <p:cNvSpPr txBox="1"/>
          <p:nvPr/>
        </p:nvSpPr>
        <p:spPr>
          <a:xfrm>
            <a:off x="41123" y="5693922"/>
            <a:ext cx="2886940" cy="338554"/>
          </a:xfrm>
          <a:prstGeom prst="rect">
            <a:avLst/>
          </a:prstGeom>
          <a:noFill/>
        </p:spPr>
        <p:txBody>
          <a:bodyPr wrap="square" rtlCol="0">
            <a:spAutoFit/>
          </a:bodyPr>
          <a:lstStyle/>
          <a:p>
            <a:pPr algn="ct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TEGHA</a:t>
            </a:r>
          </a:p>
        </p:txBody>
      </p:sp>
      <p:sp>
        <p:nvSpPr>
          <p:cNvPr id="39" name="TextBox 38">
            <a:extLst>
              <a:ext uri="{FF2B5EF4-FFF2-40B4-BE49-F238E27FC236}">
                <a16:creationId xmlns:a16="http://schemas.microsoft.com/office/drawing/2014/main" id="{2175A57C-EC4D-48E0-2B02-10F064319448}"/>
              </a:ext>
            </a:extLst>
          </p:cNvPr>
          <p:cNvSpPr txBox="1"/>
          <p:nvPr/>
        </p:nvSpPr>
        <p:spPr>
          <a:xfrm>
            <a:off x="4867525" y="5693922"/>
            <a:ext cx="3023264" cy="420564"/>
          </a:xfrm>
          <a:prstGeom prst="rect">
            <a:avLst/>
          </a:prstGeom>
          <a:noFill/>
        </p:spPr>
        <p:txBody>
          <a:bodyPr wrap="square" rtlCol="0">
            <a:spAutoFit/>
          </a:bodyPr>
          <a:lstStyle/>
          <a:p>
            <a:pPr algn="ctr"/>
            <a:r>
              <a:rPr lang="en-US" sz="2133"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SERRATED SABRE</a:t>
            </a:r>
          </a:p>
        </p:txBody>
      </p:sp>
      <p:sp>
        <p:nvSpPr>
          <p:cNvPr id="42" name="TextBox 41">
            <a:extLst>
              <a:ext uri="{FF2B5EF4-FFF2-40B4-BE49-F238E27FC236}">
                <a16:creationId xmlns:a16="http://schemas.microsoft.com/office/drawing/2014/main" id="{2702C0D2-FCEB-ED45-D012-442E3D12D203}"/>
              </a:ext>
            </a:extLst>
          </p:cNvPr>
          <p:cNvSpPr txBox="1"/>
          <p:nvPr/>
        </p:nvSpPr>
        <p:spPr>
          <a:xfrm>
            <a:off x="10262912" y="5651759"/>
            <a:ext cx="2247884" cy="297454"/>
          </a:xfrm>
          <a:prstGeom prst="rect">
            <a:avLst/>
          </a:prstGeom>
          <a:noFill/>
        </p:spPr>
        <p:txBody>
          <a:bodyPr wrap="square" rtlCol="0">
            <a:spAutoFit/>
          </a:bodyPr>
          <a:lstStyle/>
          <a:p>
            <a:pPr algn="ctr"/>
            <a:r>
              <a:rPr lang="en-US" sz="1333"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FIRANGI</a:t>
            </a:r>
          </a:p>
        </p:txBody>
      </p:sp>
      <p:sp>
        <p:nvSpPr>
          <p:cNvPr id="47" name="Rectangle 9">
            <a:extLst>
              <a:ext uri="{FF2B5EF4-FFF2-40B4-BE49-F238E27FC236}">
                <a16:creationId xmlns:a16="http://schemas.microsoft.com/office/drawing/2014/main" id="{DE499DE6-3B5A-3387-1083-51F3C558A1ED}"/>
              </a:ext>
            </a:extLst>
          </p:cNvPr>
          <p:cNvSpPr>
            <a:spLocks noChangeArrowheads="1"/>
          </p:cNvSpPr>
          <p:nvPr/>
        </p:nvSpPr>
        <p:spPr bwMode="auto">
          <a:xfrm>
            <a:off x="41123" y="120405"/>
            <a:ext cx="3840273"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endParaRPr lang="en-US" sz="2000" b="1" dirty="0">
              <a:latin typeface="Century Schoolbook" panose="02040604050505020304" pitchFamily="18" charset="0"/>
            </a:endParaRPr>
          </a:p>
          <a:p>
            <a:pPr>
              <a:buFont typeface="+mj-lt"/>
              <a:buAutoNum type="arabicPeriod"/>
            </a:pPr>
            <a:r>
              <a:rPr lang="en-US" sz="2400" b="1" dirty="0">
                <a:latin typeface="Century Schoolbook" panose="02040604050505020304" pitchFamily="18" charset="0"/>
              </a:rPr>
              <a:t>Unique Blade</a:t>
            </a:r>
            <a:r>
              <a:rPr lang="en-US" sz="2400" dirty="0">
                <a:latin typeface="Century Schoolbook" panose="02040604050505020304" pitchFamily="18" charset="0"/>
              </a:rPr>
              <a:t>: Features a serrated edge, designed to tear through armor or shields effectively.</a:t>
            </a:r>
          </a:p>
          <a:p>
            <a:pPr>
              <a:buFont typeface="+mj-lt"/>
              <a:buAutoNum type="arabicPeriod"/>
            </a:pPr>
            <a:endParaRPr lang="en-US" sz="2400" dirty="0">
              <a:latin typeface="Century Schoolbook" panose="02040604050505020304" pitchFamily="18" charset="0"/>
            </a:endParaRPr>
          </a:p>
          <a:p>
            <a:pPr>
              <a:buFont typeface="+mj-lt"/>
              <a:buAutoNum type="arabicPeriod"/>
            </a:pPr>
            <a:r>
              <a:rPr lang="en-US" sz="2400" b="1" dirty="0">
                <a:latin typeface="Century Schoolbook" panose="02040604050505020304" pitchFamily="18" charset="0"/>
              </a:rPr>
              <a:t>Combat Use</a:t>
            </a:r>
            <a:r>
              <a:rPr lang="en-US" sz="2400" dirty="0">
                <a:latin typeface="Century Schoolbook" panose="02040604050505020304" pitchFamily="18" charset="0"/>
              </a:rPr>
              <a:t>: Ideal for close combat where cutting and ripping actions were needed.</a:t>
            </a:r>
          </a:p>
          <a:p>
            <a:pPr>
              <a:buFont typeface="+mj-lt"/>
              <a:buAutoNum type="arabicPeriod"/>
            </a:pPr>
            <a:endParaRPr lang="en-US" sz="2400" dirty="0">
              <a:latin typeface="Century Schoolbook" panose="02040604050505020304" pitchFamily="18" charset="0"/>
            </a:endParaRPr>
          </a:p>
          <a:p>
            <a:pPr>
              <a:buFont typeface="+mj-lt"/>
              <a:buAutoNum type="arabicPeriod"/>
            </a:pPr>
            <a:r>
              <a:rPr lang="en-US" sz="2400" b="1" dirty="0">
                <a:latin typeface="Century Schoolbook" panose="02040604050505020304" pitchFamily="18" charset="0"/>
              </a:rPr>
              <a:t>Craftsmanship</a:t>
            </a:r>
            <a:r>
              <a:rPr lang="en-US" sz="2400" dirty="0">
                <a:latin typeface="Century Schoolbook" panose="02040604050505020304" pitchFamily="18" charset="0"/>
              </a:rPr>
              <a:t>: Decorated with detailed engravings, reflecting the regional styles of ancient India.</a:t>
            </a:r>
          </a:p>
        </p:txBody>
      </p:sp>
      <p:sp>
        <p:nvSpPr>
          <p:cNvPr id="2" name="Oval 1">
            <a:extLst>
              <a:ext uri="{FF2B5EF4-FFF2-40B4-BE49-F238E27FC236}">
                <a16:creationId xmlns:a16="http://schemas.microsoft.com/office/drawing/2014/main" id="{DB053279-56B7-0D75-926B-4969B3681474}"/>
              </a:ext>
            </a:extLst>
          </p:cNvPr>
          <p:cNvSpPr/>
          <p:nvPr/>
        </p:nvSpPr>
        <p:spPr>
          <a:xfrm>
            <a:off x="4152177" y="1202027"/>
            <a:ext cx="4453961" cy="438325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8A8C9D0-B6F6-D9ED-BD7B-27202CC8EF5D}"/>
              </a:ext>
            </a:extLst>
          </p:cNvPr>
          <p:cNvSpPr/>
          <p:nvPr/>
        </p:nvSpPr>
        <p:spPr>
          <a:xfrm>
            <a:off x="9023493" y="2493399"/>
            <a:ext cx="2057400" cy="2057400"/>
          </a:xfrm>
          <a:prstGeom prst="ellipse">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44AF394-E8B3-AF85-A103-CAD36AFF07C3}"/>
              </a:ext>
            </a:extLst>
          </p:cNvPr>
          <p:cNvSpPr txBox="1"/>
          <p:nvPr/>
        </p:nvSpPr>
        <p:spPr>
          <a:xfrm>
            <a:off x="8219768" y="108422"/>
            <a:ext cx="3846574"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-Darshan Ved (D121)</a:t>
            </a:r>
          </a:p>
        </p:txBody>
      </p:sp>
    </p:spTree>
    <p:extLst>
      <p:ext uri="{BB962C8B-B14F-4D97-AF65-F5344CB8AC3E}">
        <p14:creationId xmlns:p14="http://schemas.microsoft.com/office/powerpoint/2010/main" val="40992434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47E342-60B0-4B8B-F002-339B5B768FE7}"/>
              </a:ext>
            </a:extLst>
          </p:cNvPr>
          <p:cNvPicPr>
            <a:picLocks noChangeAspect="1"/>
          </p:cNvPicPr>
          <p:nvPr/>
        </p:nvPicPr>
        <p:blipFill>
          <a:blip r:embed="rId2">
            <a:alphaModFix amt="70000"/>
          </a:blip>
          <a:stretch>
            <a:fillRect/>
          </a:stretch>
        </p:blipFill>
        <p:spPr>
          <a:xfrm>
            <a:off x="1104" y="0"/>
            <a:ext cx="12192000" cy="6848820"/>
          </a:xfrm>
          <a:prstGeom prst="rect">
            <a:avLst/>
          </a:prstGeom>
        </p:spPr>
      </p:pic>
      <p:cxnSp>
        <p:nvCxnSpPr>
          <p:cNvPr id="5" name="Straight Connector 4">
            <a:extLst>
              <a:ext uri="{FF2B5EF4-FFF2-40B4-BE49-F238E27FC236}">
                <a16:creationId xmlns:a16="http://schemas.microsoft.com/office/drawing/2014/main" id="{59369C2A-8585-D792-9924-E874BC97DC59}"/>
              </a:ext>
            </a:extLst>
          </p:cNvPr>
          <p:cNvCxnSpPr>
            <a:cxnSpLocks/>
            <a:endCxn id="28" idx="3"/>
          </p:cNvCxnSpPr>
          <p:nvPr/>
        </p:nvCxnSpPr>
        <p:spPr>
          <a:xfrm>
            <a:off x="464985" y="6299200"/>
            <a:ext cx="11304454" cy="7114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Diamond 6">
            <a:extLst>
              <a:ext uri="{FF2B5EF4-FFF2-40B4-BE49-F238E27FC236}">
                <a16:creationId xmlns:a16="http://schemas.microsoft.com/office/drawing/2014/main" id="{D93C3CDC-E0E8-DA5F-2F4A-D9A75C5B8F96}"/>
              </a:ext>
            </a:extLst>
          </p:cNvPr>
          <p:cNvSpPr/>
          <p:nvPr/>
        </p:nvSpPr>
        <p:spPr>
          <a:xfrm>
            <a:off x="1261504" y="6158599"/>
            <a:ext cx="222401" cy="2743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CE7594A5-C33E-BA64-41D4-1D6C91C812C2}"/>
              </a:ext>
            </a:extLst>
          </p:cNvPr>
          <p:cNvSpPr/>
          <p:nvPr/>
        </p:nvSpPr>
        <p:spPr>
          <a:xfrm>
            <a:off x="5798096" y="6178039"/>
            <a:ext cx="274320" cy="326431"/>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iamond 27">
            <a:extLst>
              <a:ext uri="{FF2B5EF4-FFF2-40B4-BE49-F238E27FC236}">
                <a16:creationId xmlns:a16="http://schemas.microsoft.com/office/drawing/2014/main" id="{7F23349E-1077-D7B5-4063-8CD627E1BC9F}"/>
              </a:ext>
            </a:extLst>
          </p:cNvPr>
          <p:cNvSpPr/>
          <p:nvPr/>
        </p:nvSpPr>
        <p:spPr>
          <a:xfrm>
            <a:off x="11157633" y="6076081"/>
            <a:ext cx="611806" cy="588531"/>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DB4592A-0F30-9411-2D7D-B453307F4FF6}"/>
              </a:ext>
            </a:extLst>
          </p:cNvPr>
          <p:cNvSpPr txBox="1"/>
          <p:nvPr/>
        </p:nvSpPr>
        <p:spPr>
          <a:xfrm>
            <a:off x="-85278" y="5737527"/>
            <a:ext cx="2886940" cy="338554"/>
          </a:xfrm>
          <a:prstGeom prst="rect">
            <a:avLst/>
          </a:prstGeom>
          <a:noFill/>
        </p:spPr>
        <p:txBody>
          <a:bodyPr wrap="square" rtlCol="0">
            <a:spAutoFit/>
          </a:bodyPr>
          <a:lstStyle/>
          <a:p>
            <a:pPr algn="ct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TEGHA</a:t>
            </a:r>
          </a:p>
        </p:txBody>
      </p:sp>
      <p:sp>
        <p:nvSpPr>
          <p:cNvPr id="31" name="TextBox 30">
            <a:extLst>
              <a:ext uri="{FF2B5EF4-FFF2-40B4-BE49-F238E27FC236}">
                <a16:creationId xmlns:a16="http://schemas.microsoft.com/office/drawing/2014/main" id="{61AC4621-93A1-8C7E-AC37-22E49E4180DC}"/>
              </a:ext>
            </a:extLst>
          </p:cNvPr>
          <p:cNvSpPr txBox="1"/>
          <p:nvPr/>
        </p:nvSpPr>
        <p:spPr>
          <a:xfrm>
            <a:off x="4698223" y="5799864"/>
            <a:ext cx="2247884" cy="338554"/>
          </a:xfrm>
          <a:prstGeom prst="rect">
            <a:avLst/>
          </a:prstGeom>
          <a:noFill/>
        </p:spPr>
        <p:txBody>
          <a:bodyPr wrap="square" rtlCol="0">
            <a:spAutoFit/>
          </a:bodyPr>
          <a:lstStyle/>
          <a:p>
            <a:pPr algn="ct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SERRATED SABRE</a:t>
            </a:r>
          </a:p>
        </p:txBody>
      </p:sp>
      <p:sp>
        <p:nvSpPr>
          <p:cNvPr id="33" name="TextBox 32">
            <a:extLst>
              <a:ext uri="{FF2B5EF4-FFF2-40B4-BE49-F238E27FC236}">
                <a16:creationId xmlns:a16="http://schemas.microsoft.com/office/drawing/2014/main" id="{16C815E2-4BD0-DD95-4122-74B6E8E6E58C}"/>
              </a:ext>
            </a:extLst>
          </p:cNvPr>
          <p:cNvSpPr txBox="1"/>
          <p:nvPr/>
        </p:nvSpPr>
        <p:spPr>
          <a:xfrm>
            <a:off x="10262912" y="5651759"/>
            <a:ext cx="2247884" cy="338554"/>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FIRANGI</a:t>
            </a:r>
          </a:p>
        </p:txBody>
      </p:sp>
      <p:sp>
        <p:nvSpPr>
          <p:cNvPr id="2" name="Oval 1">
            <a:extLst>
              <a:ext uri="{FF2B5EF4-FFF2-40B4-BE49-F238E27FC236}">
                <a16:creationId xmlns:a16="http://schemas.microsoft.com/office/drawing/2014/main" id="{BE5B22A1-6EA6-C891-3D50-4E371B34F3DC}"/>
              </a:ext>
            </a:extLst>
          </p:cNvPr>
          <p:cNvSpPr/>
          <p:nvPr/>
        </p:nvSpPr>
        <p:spPr>
          <a:xfrm>
            <a:off x="324725" y="139724"/>
            <a:ext cx="1371600" cy="1371600"/>
          </a:xfrm>
          <a:prstGeom prst="ellipse">
            <a:avLst/>
          </a:prstGeom>
          <a:blipFill dpi="0" rotWithShape="0">
            <a:blip r:embed="rId3">
              <a:alphaModFix amt="25000"/>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05288D4-16F5-F6E8-753A-EF25B0BA9571}"/>
              </a:ext>
            </a:extLst>
          </p:cNvPr>
          <p:cNvSpPr/>
          <p:nvPr/>
        </p:nvSpPr>
        <p:spPr>
          <a:xfrm>
            <a:off x="2018781" y="128059"/>
            <a:ext cx="1371601" cy="1382879"/>
          </a:xfrm>
          <a:prstGeom prst="ellipse">
            <a:avLst/>
          </a:prstGeom>
          <a:blipFill dpi="0" rotWithShape="1">
            <a:blip r:embed="rId5">
              <a:alphaModFix amt="4000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F3A6432-4B6B-9573-44DD-1815669232E9}"/>
              </a:ext>
            </a:extLst>
          </p:cNvPr>
          <p:cNvSpPr/>
          <p:nvPr/>
        </p:nvSpPr>
        <p:spPr>
          <a:xfrm>
            <a:off x="4147351" y="1470620"/>
            <a:ext cx="3605923" cy="3653387"/>
          </a:xfrm>
          <a:prstGeom prst="ellipse">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
            <a:extLst>
              <a:ext uri="{FF2B5EF4-FFF2-40B4-BE49-F238E27FC236}">
                <a16:creationId xmlns:a16="http://schemas.microsoft.com/office/drawing/2014/main" id="{91192244-7213-E760-2BD9-8B31133DC506}"/>
              </a:ext>
            </a:extLst>
          </p:cNvPr>
          <p:cNvSpPr>
            <a:spLocks noChangeArrowheads="1"/>
          </p:cNvSpPr>
          <p:nvPr/>
        </p:nvSpPr>
        <p:spPr bwMode="auto">
          <a:xfrm>
            <a:off x="95990" y="139724"/>
            <a:ext cx="3605923" cy="6370975"/>
          </a:xfrm>
          <a:prstGeom prst="rect">
            <a:avLst/>
          </a:prstGeom>
          <a:solidFill>
            <a:schemeClr val="tx1">
              <a:alpha val="7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1"/>
                </a:solidFill>
                <a:effectLst/>
                <a:latin typeface="Century Schoolbook" panose="02040604050505020304" pitchFamily="18" charset="0"/>
              </a:rPr>
              <a:t>Long Blade</a:t>
            </a:r>
            <a:r>
              <a:rPr kumimoji="0" lang="en-US" altLang="en-US" sz="2400" b="0" i="0" u="none" strike="noStrike" cap="none" normalizeH="0" baseline="0" dirty="0">
                <a:ln>
                  <a:noFill/>
                </a:ln>
                <a:solidFill>
                  <a:schemeClr val="bg1"/>
                </a:solidFill>
                <a:effectLst/>
                <a:latin typeface="Century Schoolbook" panose="02040604050505020304" pitchFamily="18" charset="0"/>
              </a:rPr>
              <a:t>: A straight, slender blade often crafted from imported European steel, blending Indian and Western designs.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Century Schoolbook" panose="020406040505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1"/>
                </a:solidFill>
                <a:effectLst/>
                <a:latin typeface="Century Schoolbook" panose="02040604050505020304" pitchFamily="18" charset="0"/>
              </a:rPr>
              <a:t>Versatility</a:t>
            </a:r>
            <a:r>
              <a:rPr kumimoji="0" lang="en-US" altLang="en-US" sz="2400" b="0" i="0" u="none" strike="noStrike" cap="none" normalizeH="0" baseline="0" dirty="0">
                <a:ln>
                  <a:noFill/>
                </a:ln>
                <a:solidFill>
                  <a:schemeClr val="bg1"/>
                </a:solidFill>
                <a:effectLst/>
                <a:latin typeface="Century Schoolbook" panose="02040604050505020304" pitchFamily="18" charset="0"/>
              </a:rPr>
              <a:t>: Used by infantry and cavalry, offering extended reach and precision.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Century Schoolbook" panose="020406040505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1"/>
                </a:solidFill>
                <a:effectLst/>
                <a:latin typeface="Century Schoolbook" panose="02040604050505020304" pitchFamily="18" charset="0"/>
              </a:rPr>
              <a:t>Symbolism</a:t>
            </a:r>
            <a:r>
              <a:rPr kumimoji="0" lang="en-US" altLang="en-US" sz="2400" b="0" i="0" u="none" strike="noStrike" cap="none" normalizeH="0" baseline="0" dirty="0">
                <a:ln>
                  <a:noFill/>
                </a:ln>
                <a:solidFill>
                  <a:schemeClr val="bg1"/>
                </a:solidFill>
                <a:effectLst/>
                <a:latin typeface="Century Schoolbook" panose="02040604050505020304" pitchFamily="18" charset="0"/>
              </a:rPr>
              <a:t>: Represented the fusion of foreign influences with Indian martial traditions. </a:t>
            </a:r>
          </a:p>
        </p:txBody>
      </p:sp>
      <p:sp>
        <p:nvSpPr>
          <p:cNvPr id="4" name="TextBox 3">
            <a:extLst>
              <a:ext uri="{FF2B5EF4-FFF2-40B4-BE49-F238E27FC236}">
                <a16:creationId xmlns:a16="http://schemas.microsoft.com/office/drawing/2014/main" id="{14DDFF08-B74B-3A45-0098-354941F1152A}"/>
              </a:ext>
            </a:extLst>
          </p:cNvPr>
          <p:cNvSpPr txBox="1"/>
          <p:nvPr/>
        </p:nvSpPr>
        <p:spPr>
          <a:xfrm>
            <a:off x="8219768" y="108422"/>
            <a:ext cx="3846574"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-Darshan Ved (D121)</a:t>
            </a:r>
          </a:p>
        </p:txBody>
      </p:sp>
    </p:spTree>
    <p:extLst>
      <p:ext uri="{BB962C8B-B14F-4D97-AF65-F5344CB8AC3E}">
        <p14:creationId xmlns:p14="http://schemas.microsoft.com/office/powerpoint/2010/main" val="4278144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9F8B0-717C-93A6-C9AF-5FDE98D17A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95BF214-7606-1879-E7C2-AECA2AAA222A}"/>
              </a:ext>
            </a:extLst>
          </p:cNvPr>
          <p:cNvPicPr>
            <a:picLocks noChangeAspect="1"/>
          </p:cNvPicPr>
          <p:nvPr/>
        </p:nvPicPr>
        <p:blipFill>
          <a:blip r:embed="rId2">
            <a:alphaModFix amt="30000"/>
          </a:blip>
          <a:srcRect t="46667" r="44792"/>
          <a:stretch/>
        </p:blipFill>
        <p:spPr>
          <a:xfrm>
            <a:off x="-1" y="0"/>
            <a:ext cx="12192001" cy="6858000"/>
          </a:xfrm>
          <a:prstGeom prst="rect">
            <a:avLst/>
          </a:prstGeom>
        </p:spPr>
      </p:pic>
      <p:sp>
        <p:nvSpPr>
          <p:cNvPr id="7" name="TextBox 6">
            <a:extLst>
              <a:ext uri="{FF2B5EF4-FFF2-40B4-BE49-F238E27FC236}">
                <a16:creationId xmlns:a16="http://schemas.microsoft.com/office/drawing/2014/main" id="{0844117A-9CBD-0C56-DAC0-7D1EE33A6FD7}"/>
              </a:ext>
            </a:extLst>
          </p:cNvPr>
          <p:cNvSpPr txBox="1"/>
          <p:nvPr/>
        </p:nvSpPr>
        <p:spPr>
          <a:xfrm>
            <a:off x="0" y="-7610004"/>
            <a:ext cx="14902544" cy="2585323"/>
          </a:xfrm>
          <a:prstGeom prst="rect">
            <a:avLst/>
          </a:prstGeom>
          <a:noFill/>
        </p:spPr>
        <p:txBody>
          <a:bodyPr wrap="square" rtlCol="0">
            <a:spAutoFit/>
          </a:bodyPr>
          <a:lstStyle/>
          <a:p>
            <a:r>
              <a:rPr lang="en-IN" sz="5400" b="1" spc="1000" dirty="0">
                <a:solidFill>
                  <a:schemeClr val="bg2"/>
                </a:solidFill>
                <a:effectLst>
                  <a:outerShdw blurRad="38100" dist="38100" dir="2700000" algn="tl">
                    <a:srgbClr val="000000">
                      <a:alpha val="43137"/>
                    </a:srgbClr>
                  </a:outerShdw>
                </a:effectLst>
                <a:latin typeface="Felix Titling" panose="04060505060202020A04" pitchFamily="82" charset="0"/>
              </a:rPr>
              <a:t>ANCIENT INDIAN WEAPONS </a:t>
            </a:r>
          </a:p>
          <a:p>
            <a:r>
              <a:rPr lang="en-IN" sz="5400" b="1" spc="1000" dirty="0">
                <a:solidFill>
                  <a:schemeClr val="bg2"/>
                </a:solidFill>
                <a:effectLst>
                  <a:outerShdw blurRad="38100" dist="38100" dir="2700000" algn="tl">
                    <a:srgbClr val="000000">
                      <a:alpha val="43137"/>
                    </a:srgbClr>
                  </a:outerShdw>
                </a:effectLst>
                <a:latin typeface="Felix Titling" panose="04060505060202020A04" pitchFamily="82" charset="0"/>
              </a:rPr>
              <a:t>                AND </a:t>
            </a:r>
          </a:p>
          <a:p>
            <a:r>
              <a:rPr lang="en-IN" sz="5400" b="1" spc="1000" dirty="0">
                <a:solidFill>
                  <a:schemeClr val="bg2"/>
                </a:solidFill>
                <a:effectLst>
                  <a:outerShdw blurRad="38100" dist="38100" dir="2700000" algn="tl">
                    <a:srgbClr val="000000">
                      <a:alpha val="43137"/>
                    </a:srgbClr>
                  </a:outerShdw>
                </a:effectLst>
                <a:latin typeface="Felix Titling" panose="04060505060202020A04" pitchFamily="82" charset="0"/>
              </a:rPr>
              <a:t>        ART OF WARFARE</a:t>
            </a:r>
          </a:p>
        </p:txBody>
      </p:sp>
      <p:sp>
        <p:nvSpPr>
          <p:cNvPr id="8" name="TextBox 7">
            <a:extLst>
              <a:ext uri="{FF2B5EF4-FFF2-40B4-BE49-F238E27FC236}">
                <a16:creationId xmlns:a16="http://schemas.microsoft.com/office/drawing/2014/main" id="{0F52D3B3-48D5-8463-E4A8-3AE38D391D46}"/>
              </a:ext>
            </a:extLst>
          </p:cNvPr>
          <p:cNvSpPr txBox="1"/>
          <p:nvPr/>
        </p:nvSpPr>
        <p:spPr>
          <a:xfrm>
            <a:off x="449550" y="-5024681"/>
            <a:ext cx="11462818" cy="400110"/>
          </a:xfrm>
          <a:prstGeom prst="rect">
            <a:avLst/>
          </a:prstGeom>
          <a:noFill/>
        </p:spPr>
        <p:txBody>
          <a:bodyPr wrap="none" rtlCol="0">
            <a:spAutoFit/>
          </a:bodyPr>
          <a:lstStyle/>
          <a:p>
            <a:r>
              <a:rPr lang="en-US" sz="2000" dirty="0">
                <a:solidFill>
                  <a:schemeClr val="bg2"/>
                </a:solidFill>
                <a:latin typeface="Felix Titling" panose="04060505060202020A04" pitchFamily="82" charset="0"/>
              </a:rPr>
              <a:t>“Exploring the Valor, Strategy, and Craftsmanship of India’s Martial </a:t>
            </a:r>
            <a:r>
              <a:rPr lang="en-US" sz="2000" dirty="0" err="1">
                <a:solidFill>
                  <a:schemeClr val="bg2"/>
                </a:solidFill>
                <a:latin typeface="Felix Titling" panose="04060505060202020A04" pitchFamily="82" charset="0"/>
              </a:rPr>
              <a:t>HeritagE</a:t>
            </a:r>
            <a:r>
              <a:rPr lang="en-US" sz="2000" dirty="0">
                <a:solidFill>
                  <a:schemeClr val="bg2"/>
                </a:solidFill>
                <a:latin typeface="Felix Titling" panose="04060505060202020A04" pitchFamily="82" charset="0"/>
              </a:rPr>
              <a:t>”</a:t>
            </a:r>
            <a:endParaRPr lang="en-IN" sz="2000" b="1" dirty="0">
              <a:solidFill>
                <a:schemeClr val="bg2"/>
              </a:solidFill>
              <a:latin typeface="Felix Titling" panose="04060505060202020A04" pitchFamily="82" charset="0"/>
            </a:endParaRPr>
          </a:p>
        </p:txBody>
      </p:sp>
      <p:pic>
        <p:nvPicPr>
          <p:cNvPr id="1028" name="Picture 4" descr="Download PNG image: cloud PNG image | Png aesthetic, Picsart ...">
            <a:extLst>
              <a:ext uri="{FF2B5EF4-FFF2-40B4-BE49-F238E27FC236}">
                <a16:creationId xmlns:a16="http://schemas.microsoft.com/office/drawing/2014/main" id="{9AC4C879-02D3-D53A-AFBA-B24C2DE7F288}"/>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2710544" y="-5566229"/>
            <a:ext cx="7999411" cy="4645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PNG image: cloud PNG image | Png aesthetic, Picsart ...">
            <a:extLst>
              <a:ext uri="{FF2B5EF4-FFF2-40B4-BE49-F238E27FC236}">
                <a16:creationId xmlns:a16="http://schemas.microsoft.com/office/drawing/2014/main" id="{8423D623-9156-84EF-E91E-F71C2B890126}"/>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7532913" y="-10932884"/>
            <a:ext cx="6524173" cy="4233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AA5978-9F4A-D4CA-A70E-12D2FE43D446}"/>
              </a:ext>
            </a:extLst>
          </p:cNvPr>
          <p:cNvSpPr txBox="1"/>
          <p:nvPr/>
        </p:nvSpPr>
        <p:spPr>
          <a:xfrm>
            <a:off x="8785608" y="-24834"/>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-Naina Singh (D115)</a:t>
            </a:r>
          </a:p>
        </p:txBody>
      </p:sp>
      <p:sp>
        <p:nvSpPr>
          <p:cNvPr id="10" name="Rectangle 3">
            <a:extLst>
              <a:ext uri="{FF2B5EF4-FFF2-40B4-BE49-F238E27FC236}">
                <a16:creationId xmlns:a16="http://schemas.microsoft.com/office/drawing/2014/main" id="{6288D92A-598F-AD77-EB2C-06D0149D9635}"/>
              </a:ext>
            </a:extLst>
          </p:cNvPr>
          <p:cNvSpPr>
            <a:spLocks noChangeArrowheads="1"/>
          </p:cNvSpPr>
          <p:nvPr/>
        </p:nvSpPr>
        <p:spPr bwMode="auto">
          <a:xfrm>
            <a:off x="55372" y="2509042"/>
            <a:ext cx="11856996"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IN" sz="2800" dirty="0">
                <a:solidFill>
                  <a:schemeClr val="accent4">
                    <a:lumMod val="60000"/>
                    <a:lumOff val="40000"/>
                  </a:schemeClr>
                </a:solidFill>
                <a:latin typeface="Imprint MT Shadow" panose="04020605060303030202" pitchFamily="82" charset="0"/>
              </a:rPr>
              <a:t>WARFARE:</a:t>
            </a:r>
            <a:r>
              <a:rPr lang="en-IN" sz="2800" dirty="0">
                <a:solidFill>
                  <a:schemeClr val="bg1"/>
                </a:solidFill>
                <a:latin typeface="Century Gothic" panose="020B0502020202020204" pitchFamily="34" charset="0"/>
              </a:rPr>
              <a:t> </a:t>
            </a:r>
            <a:r>
              <a:rPr lang="en-IN" sz="2400" dirty="0">
                <a:solidFill>
                  <a:schemeClr val="bg1"/>
                </a:solidFill>
                <a:latin typeface="Century Gothic" panose="020B0502020202020204" pitchFamily="34" charset="0"/>
                <a:ea typeface="Verdana" panose="020B0604030504040204" pitchFamily="34" charset="0"/>
              </a:rPr>
              <a:t>Key to territorial expansion and dominance in ancient India.</a:t>
            </a:r>
          </a:p>
          <a:p>
            <a:r>
              <a:rPr lang="en-IN" sz="2800" dirty="0">
                <a:solidFill>
                  <a:schemeClr val="accent4">
                    <a:lumMod val="60000"/>
                    <a:lumOff val="40000"/>
                  </a:schemeClr>
                </a:solidFill>
                <a:latin typeface="Imprint MT Shadow" panose="04020605060303030202" pitchFamily="82" charset="0"/>
              </a:rPr>
              <a:t>POLITICAL LANDSCAPE:</a:t>
            </a:r>
            <a:r>
              <a:rPr lang="en-IN" sz="2400" dirty="0">
                <a:solidFill>
                  <a:schemeClr val="bg1"/>
                </a:solidFill>
                <a:latin typeface="Century Gothic" panose="020B0502020202020204" pitchFamily="34" charset="0"/>
              </a:rPr>
              <a:t> kingdoms, republics, and empires with constant power struggles.</a:t>
            </a:r>
          </a:p>
          <a:p>
            <a:r>
              <a:rPr lang="en-IN" sz="2800" dirty="0">
                <a:solidFill>
                  <a:schemeClr val="accent4">
                    <a:lumMod val="60000"/>
                    <a:lumOff val="40000"/>
                  </a:schemeClr>
                </a:solidFill>
                <a:latin typeface="Imprint MT Shadow" panose="04020605060303030202" pitchFamily="82" charset="0"/>
              </a:rPr>
              <a:t>INFLUENTIAL TEXT: </a:t>
            </a:r>
            <a:r>
              <a:rPr lang="en-IN" sz="2400" i="1" dirty="0">
                <a:solidFill>
                  <a:schemeClr val="bg1"/>
                </a:solidFill>
                <a:latin typeface="Century Gothic" panose="020B0502020202020204" pitchFamily="34" charset="0"/>
              </a:rPr>
              <a:t>Vedas</a:t>
            </a:r>
            <a:r>
              <a:rPr lang="en-IN" sz="2400" dirty="0">
                <a:solidFill>
                  <a:schemeClr val="bg1"/>
                </a:solidFill>
                <a:latin typeface="Century Gothic" panose="020B0502020202020204" pitchFamily="34" charset="0"/>
              </a:rPr>
              <a:t>, </a:t>
            </a:r>
            <a:r>
              <a:rPr lang="en-IN" sz="2400" i="1" dirty="0">
                <a:solidFill>
                  <a:schemeClr val="bg1"/>
                </a:solidFill>
                <a:latin typeface="Century Gothic" panose="020B0502020202020204" pitchFamily="34" charset="0"/>
              </a:rPr>
              <a:t>Ramayana</a:t>
            </a:r>
            <a:r>
              <a:rPr lang="en-IN" sz="2400" dirty="0">
                <a:solidFill>
                  <a:schemeClr val="bg1"/>
                </a:solidFill>
                <a:latin typeface="Century Gothic" panose="020B0502020202020204" pitchFamily="34" charset="0"/>
              </a:rPr>
              <a:t>, </a:t>
            </a:r>
            <a:r>
              <a:rPr lang="en-IN" sz="2400" i="1" dirty="0">
                <a:solidFill>
                  <a:schemeClr val="bg1"/>
                </a:solidFill>
                <a:latin typeface="Century Gothic" panose="020B0502020202020204" pitchFamily="34" charset="0"/>
              </a:rPr>
              <a:t>Mahabharata etc.</a:t>
            </a:r>
            <a:endParaRPr lang="en-IN" sz="2400" dirty="0">
              <a:solidFill>
                <a:schemeClr val="bg1"/>
              </a:solidFill>
              <a:latin typeface="Century Gothic" panose="020B0502020202020204" pitchFamily="34" charset="0"/>
            </a:endParaRPr>
          </a:p>
          <a:p>
            <a:r>
              <a:rPr lang="en-IN" sz="2800" dirty="0">
                <a:solidFill>
                  <a:schemeClr val="accent4">
                    <a:lumMod val="60000"/>
                    <a:lumOff val="40000"/>
                  </a:schemeClr>
                </a:solidFill>
                <a:latin typeface="Imprint MT Shadow" panose="04020605060303030202" pitchFamily="82" charset="0"/>
              </a:rPr>
              <a:t>RECRUITMENT: </a:t>
            </a:r>
            <a:r>
              <a:rPr lang="en-IN" sz="2400" dirty="0">
                <a:solidFill>
                  <a:schemeClr val="bg1"/>
                </a:solidFill>
                <a:latin typeface="Century Gothic" panose="020B0502020202020204" pitchFamily="34" charset="0"/>
              </a:rPr>
              <a:t>Included troops(maula), mercenaries(</a:t>
            </a:r>
            <a:r>
              <a:rPr lang="en-IN" sz="2400" dirty="0" err="1">
                <a:solidFill>
                  <a:schemeClr val="bg1"/>
                </a:solidFill>
                <a:latin typeface="Century Gothic" panose="020B0502020202020204" pitchFamily="34" charset="0"/>
              </a:rPr>
              <a:t>bhrita</a:t>
            </a:r>
            <a:r>
              <a:rPr lang="en-IN" sz="2400" dirty="0">
                <a:solidFill>
                  <a:schemeClr val="bg1"/>
                </a:solidFill>
                <a:latin typeface="Century Gothic" panose="020B0502020202020204" pitchFamily="34" charset="0"/>
              </a:rPr>
              <a:t>) and forest tribes (</a:t>
            </a:r>
            <a:r>
              <a:rPr lang="en-IN" sz="2400" i="1" dirty="0" err="1">
                <a:solidFill>
                  <a:schemeClr val="bg1"/>
                </a:solidFill>
                <a:latin typeface="Century Gothic" panose="020B0502020202020204" pitchFamily="34" charset="0"/>
              </a:rPr>
              <a:t>atavika</a:t>
            </a:r>
            <a:r>
              <a:rPr lang="en-IN" sz="2400" dirty="0">
                <a:solidFill>
                  <a:schemeClr val="bg1"/>
                </a:solidFill>
                <a:latin typeface="Century Gothic" panose="020B0502020202020204" pitchFamily="34" charset="0"/>
              </a:rPr>
              <a:t>).</a:t>
            </a:r>
          </a:p>
          <a:p>
            <a:r>
              <a:rPr lang="en-IN" sz="2800" dirty="0">
                <a:solidFill>
                  <a:schemeClr val="accent4">
                    <a:lumMod val="60000"/>
                    <a:lumOff val="40000"/>
                  </a:schemeClr>
                </a:solidFill>
                <a:latin typeface="Imprint MT Shadow" panose="04020605060303030202" pitchFamily="82" charset="0"/>
              </a:rPr>
              <a:t>LEADERSHIP IDEALS: </a:t>
            </a:r>
            <a:r>
              <a:rPr lang="en-IN" sz="2400" i="1" dirty="0">
                <a:solidFill>
                  <a:schemeClr val="bg1"/>
                </a:solidFill>
                <a:latin typeface="Century Gothic" panose="020B0502020202020204" pitchFamily="34" charset="0"/>
              </a:rPr>
              <a:t>Digvijaya</a:t>
            </a:r>
            <a:r>
              <a:rPr lang="en-IN" sz="2400" dirty="0">
                <a:solidFill>
                  <a:schemeClr val="bg1"/>
                </a:solidFill>
                <a:latin typeface="Century Gothic" panose="020B0502020202020204" pitchFamily="34" charset="0"/>
              </a:rPr>
              <a:t> and </a:t>
            </a:r>
            <a:r>
              <a:rPr lang="en-IN" sz="2400" i="1" dirty="0">
                <a:solidFill>
                  <a:schemeClr val="bg1"/>
                </a:solidFill>
                <a:latin typeface="Century Gothic" panose="020B0502020202020204" pitchFamily="34" charset="0"/>
              </a:rPr>
              <a:t>Chakravarti Samrat.</a:t>
            </a:r>
            <a:endParaRPr lang="en-IN" sz="2400" dirty="0">
              <a:solidFill>
                <a:schemeClr val="bg1"/>
              </a:solidFill>
              <a:latin typeface="Century Gothic" panose="020B0502020202020204" pitchFamily="34" charset="0"/>
            </a:endParaRPr>
          </a:p>
          <a:p>
            <a:r>
              <a:rPr lang="en-IN" sz="2800" dirty="0">
                <a:solidFill>
                  <a:schemeClr val="accent4">
                    <a:lumMod val="60000"/>
                    <a:lumOff val="40000"/>
                  </a:schemeClr>
                </a:solidFill>
                <a:latin typeface="Imprint MT Shadow" panose="04020605060303030202" pitchFamily="82" charset="0"/>
              </a:rPr>
              <a:t>RELIGIOUS INFLUENCE: </a:t>
            </a:r>
            <a:r>
              <a:rPr lang="en-IN" sz="2400" i="1" dirty="0">
                <a:solidFill>
                  <a:schemeClr val="bg1"/>
                </a:solidFill>
                <a:latin typeface="Century Gothic" panose="020B0502020202020204" pitchFamily="34" charset="0"/>
              </a:rPr>
              <a:t>Dharma </a:t>
            </a:r>
            <a:r>
              <a:rPr lang="en-IN" sz="2400" i="1" dirty="0" err="1">
                <a:solidFill>
                  <a:schemeClr val="bg1"/>
                </a:solidFill>
                <a:latin typeface="Century Gothic" panose="020B0502020202020204" pitchFamily="34" charset="0"/>
              </a:rPr>
              <a:t>Yuddha</a:t>
            </a:r>
            <a:r>
              <a:rPr lang="en-IN" sz="2400" dirty="0">
                <a:solidFill>
                  <a:schemeClr val="bg1"/>
                </a:solidFill>
                <a:latin typeface="Century Gothic" panose="020B0502020202020204" pitchFamily="34" charset="0"/>
              </a:rPr>
              <a:t> in Hinduism and Buddhism.</a:t>
            </a:r>
            <a:endParaRPr kumimoji="0" lang="en-US" altLang="en-US" sz="2800" b="0" i="0" u="none" strike="noStrike" cap="none" normalizeH="0" baseline="0" dirty="0">
              <a:ln>
                <a:noFill/>
              </a:ln>
              <a:solidFill>
                <a:schemeClr val="bg1"/>
              </a:solidFill>
              <a:effectLst/>
              <a:latin typeface="Imprint MT Shadow" panose="04020605060303030202" pitchFamily="8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bg1"/>
              </a:solidFill>
              <a:effectLst/>
              <a:latin typeface="Imprint MT Shadow" panose="04020605060303030202" pitchFamily="8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bg1"/>
              </a:solidFill>
              <a:effectLst/>
              <a:latin typeface="Imprint MT Shadow" panose="04020605060303030202"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Felix Titling" panose="04060505060202020A04" pitchFamily="82" charset="0"/>
            </a:endParaRPr>
          </a:p>
        </p:txBody>
      </p:sp>
      <p:sp>
        <p:nvSpPr>
          <p:cNvPr id="3" name="TextBox 2">
            <a:extLst>
              <a:ext uri="{FF2B5EF4-FFF2-40B4-BE49-F238E27FC236}">
                <a16:creationId xmlns:a16="http://schemas.microsoft.com/office/drawing/2014/main" id="{8703C9EA-2639-077D-121E-8BF8DB7C614F}"/>
              </a:ext>
            </a:extLst>
          </p:cNvPr>
          <p:cNvSpPr txBox="1"/>
          <p:nvPr/>
        </p:nvSpPr>
        <p:spPr>
          <a:xfrm>
            <a:off x="225290" y="476485"/>
            <a:ext cx="11911338" cy="769441"/>
          </a:xfrm>
          <a:prstGeom prst="rect">
            <a:avLst/>
          </a:prstGeom>
          <a:noFill/>
        </p:spPr>
        <p:txBody>
          <a:bodyPr wrap="none" rtlCol="0">
            <a:spAutoFit/>
          </a:bodyPr>
          <a:lstStyle/>
          <a:p>
            <a:r>
              <a:rPr lang="en-US" sz="4400" dirty="0">
                <a:solidFill>
                  <a:schemeClr val="bg1"/>
                </a:solidFill>
                <a:latin typeface="Felix Titling" panose="04060505060202020A04" pitchFamily="82" charset="0"/>
              </a:rPr>
              <a:t>The Role of Warfare in Ancient India</a:t>
            </a:r>
            <a:endParaRPr lang="en-IN" sz="4400" dirty="0">
              <a:solidFill>
                <a:schemeClr val="bg1"/>
              </a:solidFill>
              <a:latin typeface="Felix Titling" panose="04060505060202020A04" pitchFamily="82" charset="0"/>
            </a:endParaRPr>
          </a:p>
        </p:txBody>
      </p:sp>
    </p:spTree>
    <p:extLst>
      <p:ext uri="{BB962C8B-B14F-4D97-AF65-F5344CB8AC3E}">
        <p14:creationId xmlns:p14="http://schemas.microsoft.com/office/powerpoint/2010/main" val="2304842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Nice 19th Century Kachin/Naga Dao! : r/SWORDS">
            <a:extLst>
              <a:ext uri="{FF2B5EF4-FFF2-40B4-BE49-F238E27FC236}">
                <a16:creationId xmlns:a16="http://schemas.microsoft.com/office/drawing/2014/main" id="{3AB78137-BF94-0E77-3555-C2138C20F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12" name="Picture 11" descr="A Nice 19th Century Kachin/Naga Dao! : r/SWORDS">
            <a:extLst>
              <a:ext uri="{FF2B5EF4-FFF2-40B4-BE49-F238E27FC236}">
                <a16:creationId xmlns:a16="http://schemas.microsoft.com/office/drawing/2014/main" id="{51D13476-CC5C-4FFF-A034-58A6F6262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custGeom>
            <a:avLst/>
            <a:gdLst>
              <a:gd name="connsiteX0" fmla="*/ 3764236 w 12192000"/>
              <a:gd name="connsiteY0" fmla="*/ 3438102 h 6858000"/>
              <a:gd name="connsiteX1" fmla="*/ 2910122 w 12192000"/>
              <a:gd name="connsiteY1" fmla="*/ 3787730 h 6858000"/>
              <a:gd name="connsiteX2" fmla="*/ 35879 w 12192000"/>
              <a:gd name="connsiteY2" fmla="*/ 6661973 h 6858000"/>
              <a:gd name="connsiteX3" fmla="*/ 36762 w 12192000"/>
              <a:gd name="connsiteY3" fmla="*/ 6812724 h 6858000"/>
              <a:gd name="connsiteX4" fmla="*/ 7682268 w 12192000"/>
              <a:gd name="connsiteY4" fmla="*/ 6857524 h 6858000"/>
              <a:gd name="connsiteX5" fmla="*/ 4622507 w 12192000"/>
              <a:gd name="connsiteY5" fmla="*/ 3797764 h 6858000"/>
              <a:gd name="connsiteX6" fmla="*/ 3764236 w 12192000"/>
              <a:gd name="connsiteY6" fmla="*/ 3438102 h 6858000"/>
              <a:gd name="connsiteX7" fmla="*/ 6003254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 name="connsiteX11" fmla="*/ 0 w 12192000"/>
              <a:gd name="connsiteY11" fmla="*/ 539085 h 6858000"/>
              <a:gd name="connsiteX12" fmla="*/ 11477 w 12192000"/>
              <a:gd name="connsiteY12" fmla="*/ 2497721 h 6858000"/>
              <a:gd name="connsiteX13" fmla="*/ 1147352 w 12192000"/>
              <a:gd name="connsiteY13" fmla="*/ 3633596 h 6858000"/>
              <a:gd name="connsiteX14" fmla="*/ 2671761 w 12192000"/>
              <a:gd name="connsiteY14" fmla="*/ 3642529 h 6858000"/>
              <a:gd name="connsiteX15" fmla="*/ 5702622 w 12192000"/>
              <a:gd name="connsiteY15" fmla="*/ 611667 h 6858000"/>
              <a:gd name="connsiteX16" fmla="*/ 5995346 w 12192000"/>
              <a:gd name="connsiteY16" fmla="*/ 570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3764236" y="3438102"/>
                </a:moveTo>
                <a:cubicBezTo>
                  <a:pt x="3454356" y="3436285"/>
                  <a:pt x="3145167" y="3552685"/>
                  <a:pt x="2910122" y="3787730"/>
                </a:cubicBezTo>
                <a:lnTo>
                  <a:pt x="35879" y="6661973"/>
                </a:lnTo>
                <a:lnTo>
                  <a:pt x="36762" y="6812724"/>
                </a:lnTo>
                <a:lnTo>
                  <a:pt x="7682268" y="6857524"/>
                </a:lnTo>
                <a:lnTo>
                  <a:pt x="4622507" y="3797764"/>
                </a:lnTo>
                <a:cubicBezTo>
                  <a:pt x="4384691" y="3559948"/>
                  <a:pt x="4074117" y="3439917"/>
                  <a:pt x="3764236" y="3438102"/>
                </a:cubicBezTo>
                <a:close/>
                <a:moveTo>
                  <a:pt x="6003254" y="0"/>
                </a:moveTo>
                <a:lnTo>
                  <a:pt x="12192000" y="0"/>
                </a:lnTo>
                <a:lnTo>
                  <a:pt x="12192000" y="6858000"/>
                </a:lnTo>
                <a:lnTo>
                  <a:pt x="0" y="6858000"/>
                </a:lnTo>
                <a:lnTo>
                  <a:pt x="0" y="539085"/>
                </a:lnTo>
                <a:lnTo>
                  <a:pt x="11477" y="2497721"/>
                </a:lnTo>
                <a:lnTo>
                  <a:pt x="1147352" y="3633596"/>
                </a:lnTo>
                <a:cubicBezTo>
                  <a:pt x="1570773" y="4057017"/>
                  <a:pt x="2253274" y="4061016"/>
                  <a:pt x="2671761" y="3642529"/>
                </a:cubicBezTo>
                <a:lnTo>
                  <a:pt x="5702622" y="611667"/>
                </a:lnTo>
                <a:cubicBezTo>
                  <a:pt x="5859555" y="454735"/>
                  <a:pt x="5957076" y="260675"/>
                  <a:pt x="5995346" y="57074"/>
                </a:cubicBezTo>
                <a:close/>
              </a:path>
            </a:pathLst>
          </a:cu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BA048E0-B0E8-6015-7883-343FC3037446}"/>
              </a:ext>
            </a:extLst>
          </p:cNvPr>
          <p:cNvSpPr txBox="1"/>
          <p:nvPr/>
        </p:nvSpPr>
        <p:spPr>
          <a:xfrm>
            <a:off x="903515" y="402771"/>
            <a:ext cx="5192485" cy="1015663"/>
          </a:xfrm>
          <a:prstGeom prst="rect">
            <a:avLst/>
          </a:prstGeom>
          <a:noFill/>
        </p:spPr>
        <p:txBody>
          <a:bodyPr wrap="square" rtlCol="0">
            <a:spAutoFit/>
          </a:bodyPr>
          <a:lstStyle/>
          <a:p>
            <a:r>
              <a:rPr lang="en-IN" sz="6000" b="1" dirty="0">
                <a:solidFill>
                  <a:schemeClr val="bg1"/>
                </a:solidFill>
                <a:effectLst>
                  <a:outerShdw blurRad="38100" dist="38100" dir="2700000" algn="tl">
                    <a:srgbClr val="000000">
                      <a:alpha val="43137"/>
                    </a:srgbClr>
                  </a:outerShdw>
                </a:effectLst>
                <a:latin typeface="Papyrus" panose="03070502060502030205" pitchFamily="66" charset="0"/>
              </a:rPr>
              <a:t>NAGA </a:t>
            </a:r>
          </a:p>
        </p:txBody>
      </p:sp>
      <p:sp>
        <p:nvSpPr>
          <p:cNvPr id="15" name="TextBox 14">
            <a:extLst>
              <a:ext uri="{FF2B5EF4-FFF2-40B4-BE49-F238E27FC236}">
                <a16:creationId xmlns:a16="http://schemas.microsoft.com/office/drawing/2014/main" id="{744D2439-5F69-BA11-076B-5B4A2A1E1B28}"/>
              </a:ext>
            </a:extLst>
          </p:cNvPr>
          <p:cNvSpPr txBox="1"/>
          <p:nvPr/>
        </p:nvSpPr>
        <p:spPr>
          <a:xfrm>
            <a:off x="1807731" y="5001545"/>
            <a:ext cx="4386592" cy="1569660"/>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latin typeface="Papyrus" panose="03070502060502030205" pitchFamily="66" charset="0"/>
              </a:rPr>
              <a:t>The Naga Sword, or Dao, is a traditional weapon of the Naga tribes, known for its broad, curved blade designed for swift slashing attacks. Crafted from local materials and often adorned with tribal motifs, it was used in both warfare and ceremonial practices..</a:t>
            </a:r>
            <a:r>
              <a:rPr lang="en-IN" sz="1600" b="1" dirty="0">
                <a:solidFill>
                  <a:schemeClr val="bg1"/>
                </a:solidFill>
                <a:effectLst>
                  <a:outerShdw blurRad="38100" dist="38100" dir="2700000" algn="tl">
                    <a:srgbClr val="000000">
                      <a:alpha val="43137"/>
                    </a:srgbClr>
                  </a:outerShdw>
                </a:effectLst>
                <a:latin typeface="Papyrus" panose="03070502060502030205" pitchFamily="66" charset="0"/>
              </a:rPr>
              <a:t> </a:t>
            </a:r>
          </a:p>
        </p:txBody>
      </p:sp>
      <p:sp>
        <p:nvSpPr>
          <p:cNvPr id="2" name="TextBox 1">
            <a:extLst>
              <a:ext uri="{FF2B5EF4-FFF2-40B4-BE49-F238E27FC236}">
                <a16:creationId xmlns:a16="http://schemas.microsoft.com/office/drawing/2014/main" id="{F75F0BDA-4636-0CEE-1515-DFBA27F55977}"/>
              </a:ext>
            </a:extLst>
          </p:cNvPr>
          <p:cNvSpPr txBox="1"/>
          <p:nvPr/>
        </p:nvSpPr>
        <p:spPr>
          <a:xfrm>
            <a:off x="8219768" y="108422"/>
            <a:ext cx="3846574"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-Darshan Ved (D121)</a:t>
            </a:r>
          </a:p>
        </p:txBody>
      </p:sp>
    </p:spTree>
    <p:extLst>
      <p:ext uri="{BB962C8B-B14F-4D97-AF65-F5344CB8AC3E}">
        <p14:creationId xmlns:p14="http://schemas.microsoft.com/office/powerpoint/2010/main" val="198953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Armor Of The Indian Soldiers At Different Periods In History -  MobyGeek.com">
            <a:extLst>
              <a:ext uri="{FF2B5EF4-FFF2-40B4-BE49-F238E27FC236}">
                <a16:creationId xmlns:a16="http://schemas.microsoft.com/office/drawing/2014/main" id="{8269BD06-331A-D011-E986-396A1A7A8F61}"/>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 y="-1"/>
            <a:ext cx="12192001" cy="6850163"/>
          </a:xfrm>
          <a:prstGeom prst="rect">
            <a:avLst/>
          </a:prstGeom>
          <a:noFill/>
          <a:extLst>
            <a:ext uri="{909E8E84-426E-40DD-AFC4-6F175D3DCCD1}">
              <a14:hiddenFill xmlns:a14="http://schemas.microsoft.com/office/drawing/2010/main">
                <a:solidFill>
                  <a:srgbClr val="FFFFFF"/>
                </a:solidFill>
              </a14:hiddenFill>
            </a:ext>
          </a:extLst>
        </p:spPr>
      </p:pic>
      <p:sp>
        <p:nvSpPr>
          <p:cNvPr id="57" name="Freeform: Shape 56">
            <a:extLst>
              <a:ext uri="{FF2B5EF4-FFF2-40B4-BE49-F238E27FC236}">
                <a16:creationId xmlns:a16="http://schemas.microsoft.com/office/drawing/2014/main" id="{80372799-464F-5193-529F-2959C13DF5C0}"/>
              </a:ext>
            </a:extLst>
          </p:cNvPr>
          <p:cNvSpPr/>
          <p:nvPr/>
        </p:nvSpPr>
        <p:spPr>
          <a:xfrm rot="7200000">
            <a:off x="5555367" y="786560"/>
            <a:ext cx="3480498" cy="2616802"/>
          </a:xfrm>
          <a:custGeom>
            <a:avLst/>
            <a:gdLst>
              <a:gd name="connsiteX0" fmla="*/ 2954666 w 3480498"/>
              <a:gd name="connsiteY0" fmla="*/ 743755 h 2616802"/>
              <a:gd name="connsiteX1" fmla="*/ 3384074 w 3480498"/>
              <a:gd name="connsiteY1" fmla="*/ 0 h 2616802"/>
              <a:gd name="connsiteX2" fmla="*/ 3480498 w 3480498"/>
              <a:gd name="connsiteY2" fmla="*/ 167011 h 2616802"/>
              <a:gd name="connsiteX3" fmla="*/ 3147514 w 3480498"/>
              <a:gd name="connsiteY3" fmla="*/ 743756 h 2616802"/>
              <a:gd name="connsiteX4" fmla="*/ 2858242 w 3480498"/>
              <a:gd name="connsiteY4" fmla="*/ 910768 h 2616802"/>
              <a:gd name="connsiteX5" fmla="*/ 2954666 w 3480498"/>
              <a:gd name="connsiteY5" fmla="*/ 743756 h 2616802"/>
              <a:gd name="connsiteX6" fmla="*/ 3147514 w 3480498"/>
              <a:gd name="connsiteY6" fmla="*/ 743757 h 2616802"/>
              <a:gd name="connsiteX7" fmla="*/ 3051090 w 3480498"/>
              <a:gd name="connsiteY7" fmla="*/ 910768 h 2616802"/>
              <a:gd name="connsiteX8" fmla="*/ 2162534 w 3480498"/>
              <a:gd name="connsiteY8" fmla="*/ 910768 h 2616802"/>
              <a:gd name="connsiteX9" fmla="*/ 2066110 w 3480498"/>
              <a:gd name="connsiteY9" fmla="*/ 743757 h 2616802"/>
              <a:gd name="connsiteX10" fmla="*/ 2954666 w 3480498"/>
              <a:gd name="connsiteY10" fmla="*/ 743756 h 2616802"/>
              <a:gd name="connsiteX11" fmla="*/ 2858242 w 3480498"/>
              <a:gd name="connsiteY11" fmla="*/ 910768 h 2616802"/>
              <a:gd name="connsiteX12" fmla="*/ 1969686 w 3480498"/>
              <a:gd name="connsiteY12" fmla="*/ 910768 h 2616802"/>
              <a:gd name="connsiteX13" fmla="*/ 1873262 w 3480498"/>
              <a:gd name="connsiteY13" fmla="*/ 743756 h 2616802"/>
              <a:gd name="connsiteX14" fmla="*/ 2066110 w 3480498"/>
              <a:gd name="connsiteY14" fmla="*/ 743757 h 2616802"/>
              <a:gd name="connsiteX15" fmla="*/ 2162534 w 3480498"/>
              <a:gd name="connsiteY15" fmla="*/ 910768 h 2616802"/>
              <a:gd name="connsiteX16" fmla="*/ 0 w 3480498"/>
              <a:gd name="connsiteY16" fmla="*/ 1680280 h 2616802"/>
              <a:gd name="connsiteX17" fmla="*/ 606998 w 3480498"/>
              <a:gd name="connsiteY17" fmla="*/ 743757 h 2616802"/>
              <a:gd name="connsiteX18" fmla="*/ 1873262 w 3480498"/>
              <a:gd name="connsiteY18" fmla="*/ 743756 h 2616802"/>
              <a:gd name="connsiteX19" fmla="*/ 1969686 w 3480498"/>
              <a:gd name="connsiteY19" fmla="*/ 910768 h 2616802"/>
              <a:gd name="connsiteX20" fmla="*/ 716678 w 3480498"/>
              <a:gd name="connsiteY20" fmla="*/ 910768 h 2616802"/>
              <a:gd name="connsiteX21" fmla="*/ 232720 w 3480498"/>
              <a:gd name="connsiteY21" fmla="*/ 1667402 h 2616802"/>
              <a:gd name="connsiteX22" fmla="*/ 716678 w 3480498"/>
              <a:gd name="connsiteY22" fmla="*/ 2424035 h 2616802"/>
              <a:gd name="connsiteX23" fmla="*/ 1984557 w 3480498"/>
              <a:gd name="connsiteY23" fmla="*/ 2424035 h 2616802"/>
              <a:gd name="connsiteX24" fmla="*/ 1873263 w 3480498"/>
              <a:gd name="connsiteY24" fmla="*/ 2616802 h 2616802"/>
              <a:gd name="connsiteX25" fmla="*/ 606998 w 3480498"/>
              <a:gd name="connsiteY25" fmla="*/ 2616802 h 26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0498" h="2616802">
                <a:moveTo>
                  <a:pt x="2954666" y="743755"/>
                </a:moveTo>
                <a:lnTo>
                  <a:pt x="3384074" y="0"/>
                </a:lnTo>
                <a:lnTo>
                  <a:pt x="3480498" y="167011"/>
                </a:lnTo>
                <a:lnTo>
                  <a:pt x="3147514" y="743756"/>
                </a:lnTo>
                <a:close/>
                <a:moveTo>
                  <a:pt x="2858242" y="910768"/>
                </a:moveTo>
                <a:lnTo>
                  <a:pt x="2954666" y="743756"/>
                </a:lnTo>
                <a:lnTo>
                  <a:pt x="3147514" y="743757"/>
                </a:lnTo>
                <a:lnTo>
                  <a:pt x="3051090" y="910768"/>
                </a:lnTo>
                <a:close/>
                <a:moveTo>
                  <a:pt x="2162534" y="910768"/>
                </a:moveTo>
                <a:lnTo>
                  <a:pt x="2066110" y="743757"/>
                </a:lnTo>
                <a:lnTo>
                  <a:pt x="2954666" y="743756"/>
                </a:lnTo>
                <a:lnTo>
                  <a:pt x="2858242" y="910768"/>
                </a:lnTo>
                <a:close/>
                <a:moveTo>
                  <a:pt x="1969686" y="910768"/>
                </a:moveTo>
                <a:lnTo>
                  <a:pt x="1873262" y="743756"/>
                </a:lnTo>
                <a:lnTo>
                  <a:pt x="2066110" y="743757"/>
                </a:lnTo>
                <a:lnTo>
                  <a:pt x="2162534" y="910768"/>
                </a:lnTo>
                <a:close/>
                <a:moveTo>
                  <a:pt x="0" y="1680280"/>
                </a:moveTo>
                <a:lnTo>
                  <a:pt x="606998" y="743757"/>
                </a:lnTo>
                <a:lnTo>
                  <a:pt x="1873262" y="743756"/>
                </a:lnTo>
                <a:lnTo>
                  <a:pt x="1969686" y="910768"/>
                </a:lnTo>
                <a:lnTo>
                  <a:pt x="716678" y="910768"/>
                </a:lnTo>
                <a:lnTo>
                  <a:pt x="232720" y="1667402"/>
                </a:lnTo>
                <a:lnTo>
                  <a:pt x="716678" y="2424035"/>
                </a:lnTo>
                <a:lnTo>
                  <a:pt x="1984557" y="2424035"/>
                </a:lnTo>
                <a:lnTo>
                  <a:pt x="1873263" y="2616802"/>
                </a:lnTo>
                <a:lnTo>
                  <a:pt x="606998" y="2616802"/>
                </a:lnTo>
                <a:close/>
              </a:path>
            </a:pathLst>
          </a:custGeom>
          <a:solidFill>
            <a:srgbClr val="FE9D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4C87B416-AE98-D43A-1124-82F22319F389}"/>
              </a:ext>
            </a:extLst>
          </p:cNvPr>
          <p:cNvSpPr/>
          <p:nvPr/>
        </p:nvSpPr>
        <p:spPr>
          <a:xfrm rot="7200000">
            <a:off x="4554637" y="-10231"/>
            <a:ext cx="2255238" cy="3796589"/>
          </a:xfrm>
          <a:custGeom>
            <a:avLst/>
            <a:gdLst>
              <a:gd name="connsiteX0" fmla="*/ 744426 w 2255238"/>
              <a:gd name="connsiteY0" fmla="*/ 1513267 h 3796589"/>
              <a:gd name="connsiteX1" fmla="*/ 1173833 w 2255238"/>
              <a:gd name="connsiteY1" fmla="*/ 769512 h 3796589"/>
              <a:gd name="connsiteX2" fmla="*/ 1173833 w 2255238"/>
              <a:gd name="connsiteY2" fmla="*/ 769511 h 3796589"/>
              <a:gd name="connsiteX3" fmla="*/ 729556 w 2255238"/>
              <a:gd name="connsiteY3" fmla="*/ 0 h 3796589"/>
              <a:gd name="connsiteX4" fmla="*/ 922404 w 2255238"/>
              <a:gd name="connsiteY4" fmla="*/ 0 h 3796589"/>
              <a:gd name="connsiteX5" fmla="*/ 1270258 w 2255238"/>
              <a:gd name="connsiteY5" fmla="*/ 602501 h 3796589"/>
              <a:gd name="connsiteX6" fmla="*/ 1270257 w 2255238"/>
              <a:gd name="connsiteY6" fmla="*/ 602502 h 3796589"/>
              <a:gd name="connsiteX7" fmla="*/ 1366681 w 2255238"/>
              <a:gd name="connsiteY7" fmla="*/ 769513 h 3796589"/>
              <a:gd name="connsiteX8" fmla="*/ 1270257 w 2255238"/>
              <a:gd name="connsiteY8" fmla="*/ 936524 h 3796589"/>
              <a:gd name="connsiteX9" fmla="*/ 1270257 w 2255238"/>
              <a:gd name="connsiteY9" fmla="*/ 936524 h 3796589"/>
              <a:gd name="connsiteX10" fmla="*/ 937274 w 2255238"/>
              <a:gd name="connsiteY10" fmla="*/ 1513268 h 3796589"/>
              <a:gd name="connsiteX11" fmla="*/ 507554 w 2255238"/>
              <a:gd name="connsiteY11" fmla="*/ 3796589 h 3796589"/>
              <a:gd name="connsiteX12" fmla="*/ 0 w 2255238"/>
              <a:gd name="connsiteY12" fmla="*/ 2802652 h 3796589"/>
              <a:gd name="connsiteX13" fmla="*/ 633133 w 2255238"/>
              <a:gd name="connsiteY13" fmla="*/ 1706034 h 3796589"/>
              <a:gd name="connsiteX14" fmla="*/ 633133 w 2255238"/>
              <a:gd name="connsiteY14" fmla="*/ 1706034 h 3796589"/>
              <a:gd name="connsiteX15" fmla="*/ 744426 w 2255238"/>
              <a:gd name="connsiteY15" fmla="*/ 1513269 h 3796589"/>
              <a:gd name="connsiteX16" fmla="*/ 937274 w 2255238"/>
              <a:gd name="connsiteY16" fmla="*/ 1513270 h 3796589"/>
              <a:gd name="connsiteX17" fmla="*/ 825980 w 2255238"/>
              <a:gd name="connsiteY17" fmla="*/ 1706035 h 3796589"/>
              <a:gd name="connsiteX18" fmla="*/ 825980 w 2255238"/>
              <a:gd name="connsiteY18" fmla="*/ 1706036 h 3796589"/>
              <a:gd name="connsiteX19" fmla="*/ 199476 w 2255238"/>
              <a:gd name="connsiteY19" fmla="*/ 2791172 h 3796589"/>
              <a:gd name="connsiteX20" fmla="*/ 612761 w 2255238"/>
              <a:gd name="connsiteY20" fmla="*/ 3588609 h 3796589"/>
              <a:gd name="connsiteX21" fmla="*/ 1510004 w 2255238"/>
              <a:gd name="connsiteY21" fmla="*/ 3547806 h 3796589"/>
              <a:gd name="connsiteX22" fmla="*/ 2143944 w 2255238"/>
              <a:gd name="connsiteY22" fmla="*/ 2449790 h 3796589"/>
              <a:gd name="connsiteX23" fmla="*/ 2255238 w 2255238"/>
              <a:gd name="connsiteY23" fmla="*/ 2642558 h 3796589"/>
              <a:gd name="connsiteX24" fmla="*/ 1622106 w 2255238"/>
              <a:gd name="connsiteY24" fmla="*/ 3739175 h 379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5238" h="3796589">
                <a:moveTo>
                  <a:pt x="744426" y="1513267"/>
                </a:moveTo>
                <a:lnTo>
                  <a:pt x="1173833" y="769512"/>
                </a:lnTo>
                <a:lnTo>
                  <a:pt x="1173833" y="769511"/>
                </a:lnTo>
                <a:lnTo>
                  <a:pt x="729556" y="0"/>
                </a:lnTo>
                <a:lnTo>
                  <a:pt x="922404" y="0"/>
                </a:lnTo>
                <a:lnTo>
                  <a:pt x="1270258" y="602501"/>
                </a:lnTo>
                <a:lnTo>
                  <a:pt x="1270257" y="602502"/>
                </a:lnTo>
                <a:lnTo>
                  <a:pt x="1366681" y="769513"/>
                </a:lnTo>
                <a:lnTo>
                  <a:pt x="1270257" y="936524"/>
                </a:lnTo>
                <a:lnTo>
                  <a:pt x="1270257" y="936524"/>
                </a:lnTo>
                <a:lnTo>
                  <a:pt x="937274" y="1513268"/>
                </a:lnTo>
                <a:close/>
                <a:moveTo>
                  <a:pt x="507554" y="3796589"/>
                </a:moveTo>
                <a:lnTo>
                  <a:pt x="0" y="2802652"/>
                </a:lnTo>
                <a:lnTo>
                  <a:pt x="633133" y="1706034"/>
                </a:lnTo>
                <a:lnTo>
                  <a:pt x="633133" y="1706034"/>
                </a:lnTo>
                <a:lnTo>
                  <a:pt x="744426" y="1513269"/>
                </a:lnTo>
                <a:lnTo>
                  <a:pt x="937274" y="1513270"/>
                </a:lnTo>
                <a:lnTo>
                  <a:pt x="825980" y="1706035"/>
                </a:lnTo>
                <a:lnTo>
                  <a:pt x="825980" y="1706036"/>
                </a:lnTo>
                <a:lnTo>
                  <a:pt x="199476" y="2791172"/>
                </a:lnTo>
                <a:lnTo>
                  <a:pt x="612761" y="3588609"/>
                </a:lnTo>
                <a:lnTo>
                  <a:pt x="1510004" y="3547806"/>
                </a:lnTo>
                <a:lnTo>
                  <a:pt x="2143944" y="2449790"/>
                </a:lnTo>
                <a:lnTo>
                  <a:pt x="2255238" y="2642558"/>
                </a:lnTo>
                <a:lnTo>
                  <a:pt x="1622106" y="3739175"/>
                </a:lnTo>
                <a:close/>
              </a:path>
            </a:pathLst>
          </a:custGeom>
          <a:solidFill>
            <a:srgbClr val="25A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9DFB3367-3A29-06F7-DDEA-84D4C65550E4}"/>
              </a:ext>
            </a:extLst>
          </p:cNvPr>
          <p:cNvSpPr/>
          <p:nvPr/>
        </p:nvSpPr>
        <p:spPr>
          <a:xfrm rot="7200000">
            <a:off x="2414442" y="1702291"/>
            <a:ext cx="3684493" cy="2283323"/>
          </a:xfrm>
          <a:custGeom>
            <a:avLst/>
            <a:gdLst>
              <a:gd name="connsiteX0" fmla="*/ 2062387 w 3684493"/>
              <a:gd name="connsiteY0" fmla="*/ 2225909 h 2283323"/>
              <a:gd name="connsiteX1" fmla="*/ 1429255 w 3684493"/>
              <a:gd name="connsiteY1" fmla="*/ 1129292 h 2283323"/>
              <a:gd name="connsiteX2" fmla="*/ 1429256 w 3684493"/>
              <a:gd name="connsiteY2" fmla="*/ 1129291 h 2283323"/>
              <a:gd name="connsiteX3" fmla="*/ 1317962 w 3684493"/>
              <a:gd name="connsiteY3" fmla="*/ 936524 h 2283323"/>
              <a:gd name="connsiteX4" fmla="*/ 1317962 w 3684493"/>
              <a:gd name="connsiteY4" fmla="*/ 936525 h 2283323"/>
              <a:gd name="connsiteX5" fmla="*/ 888554 w 3684493"/>
              <a:gd name="connsiteY5" fmla="*/ 192769 h 2283323"/>
              <a:gd name="connsiteX6" fmla="*/ 1081401 w 3684493"/>
              <a:gd name="connsiteY6" fmla="*/ 192768 h 2283323"/>
              <a:gd name="connsiteX7" fmla="*/ 1414386 w 3684493"/>
              <a:gd name="connsiteY7" fmla="*/ 769514 h 2283323"/>
              <a:gd name="connsiteX8" fmla="*/ 1414386 w 3684493"/>
              <a:gd name="connsiteY8" fmla="*/ 769514 h 2283323"/>
              <a:gd name="connsiteX9" fmla="*/ 1525680 w 3684493"/>
              <a:gd name="connsiteY9" fmla="*/ 962280 h 2283323"/>
              <a:gd name="connsiteX10" fmla="*/ 1525679 w 3684493"/>
              <a:gd name="connsiteY10" fmla="*/ 962281 h 2283323"/>
              <a:gd name="connsiteX11" fmla="*/ 2152183 w 3684493"/>
              <a:gd name="connsiteY11" fmla="*/ 2047418 h 2283323"/>
              <a:gd name="connsiteX12" fmla="*/ 3049426 w 3684493"/>
              <a:gd name="connsiteY12" fmla="*/ 2088221 h 2283323"/>
              <a:gd name="connsiteX13" fmla="*/ 3462712 w 3684493"/>
              <a:gd name="connsiteY13" fmla="*/ 1290784 h 2283323"/>
              <a:gd name="connsiteX14" fmla="*/ 2828772 w 3684493"/>
              <a:gd name="connsiteY14" fmla="*/ 192769 h 2283323"/>
              <a:gd name="connsiteX15" fmla="*/ 3051360 w 3684493"/>
              <a:gd name="connsiteY15" fmla="*/ 192769 h 2283323"/>
              <a:gd name="connsiteX16" fmla="*/ 3684493 w 3684493"/>
              <a:gd name="connsiteY16" fmla="*/ 1289386 h 2283323"/>
              <a:gd name="connsiteX17" fmla="*/ 3176939 w 3684493"/>
              <a:gd name="connsiteY17" fmla="*/ 2283323 h 2283323"/>
              <a:gd name="connsiteX18" fmla="*/ 0 w 3684493"/>
              <a:gd name="connsiteY18" fmla="*/ 192768 h 2283323"/>
              <a:gd name="connsiteX19" fmla="*/ 111294 w 3684493"/>
              <a:gd name="connsiteY19" fmla="*/ 2 h 2283323"/>
              <a:gd name="connsiteX20" fmla="*/ 777261 w 3684493"/>
              <a:gd name="connsiteY20" fmla="*/ 0 h 2283323"/>
              <a:gd name="connsiteX21" fmla="*/ 777261 w 3684493"/>
              <a:gd name="connsiteY21" fmla="*/ 1 h 2283323"/>
              <a:gd name="connsiteX22" fmla="*/ 970108 w 3684493"/>
              <a:gd name="connsiteY22" fmla="*/ 2 h 2283323"/>
              <a:gd name="connsiteX23" fmla="*/ 1081401 w 3684493"/>
              <a:gd name="connsiteY23" fmla="*/ 192768 h 2283323"/>
              <a:gd name="connsiteX24" fmla="*/ 888554 w 3684493"/>
              <a:gd name="connsiteY24" fmla="*/ 192768 h 2283323"/>
              <a:gd name="connsiteX25" fmla="*/ 888554 w 3684493"/>
              <a:gd name="connsiteY25" fmla="*/ 192768 h 228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84493" h="2283323">
                <a:moveTo>
                  <a:pt x="2062387" y="2225909"/>
                </a:moveTo>
                <a:lnTo>
                  <a:pt x="1429255" y="1129292"/>
                </a:lnTo>
                <a:lnTo>
                  <a:pt x="1429256" y="1129291"/>
                </a:lnTo>
                <a:lnTo>
                  <a:pt x="1317962" y="936524"/>
                </a:lnTo>
                <a:lnTo>
                  <a:pt x="1317962" y="936525"/>
                </a:lnTo>
                <a:lnTo>
                  <a:pt x="888554" y="192769"/>
                </a:lnTo>
                <a:lnTo>
                  <a:pt x="1081401" y="192768"/>
                </a:lnTo>
                <a:lnTo>
                  <a:pt x="1414386" y="769514"/>
                </a:lnTo>
                <a:lnTo>
                  <a:pt x="1414386" y="769514"/>
                </a:lnTo>
                <a:lnTo>
                  <a:pt x="1525680" y="962280"/>
                </a:lnTo>
                <a:lnTo>
                  <a:pt x="1525679" y="962281"/>
                </a:lnTo>
                <a:lnTo>
                  <a:pt x="2152183" y="2047418"/>
                </a:lnTo>
                <a:lnTo>
                  <a:pt x="3049426" y="2088221"/>
                </a:lnTo>
                <a:lnTo>
                  <a:pt x="3462712" y="1290784"/>
                </a:lnTo>
                <a:lnTo>
                  <a:pt x="2828772" y="192769"/>
                </a:lnTo>
                <a:lnTo>
                  <a:pt x="3051360" y="192769"/>
                </a:lnTo>
                <a:lnTo>
                  <a:pt x="3684493" y="1289386"/>
                </a:lnTo>
                <a:lnTo>
                  <a:pt x="3176939" y="2283323"/>
                </a:lnTo>
                <a:close/>
                <a:moveTo>
                  <a:pt x="0" y="192768"/>
                </a:moveTo>
                <a:lnTo>
                  <a:pt x="111294" y="2"/>
                </a:lnTo>
                <a:lnTo>
                  <a:pt x="777261" y="0"/>
                </a:lnTo>
                <a:lnTo>
                  <a:pt x="777261" y="1"/>
                </a:lnTo>
                <a:lnTo>
                  <a:pt x="970108" y="2"/>
                </a:lnTo>
                <a:lnTo>
                  <a:pt x="1081401" y="192768"/>
                </a:lnTo>
                <a:lnTo>
                  <a:pt x="888554" y="192768"/>
                </a:lnTo>
                <a:lnTo>
                  <a:pt x="888554" y="192768"/>
                </a:lnTo>
                <a:close/>
              </a:path>
            </a:pathLst>
          </a:custGeom>
          <a:solidFill>
            <a:srgbClr val="4D93D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D2EA8568-C177-975E-509A-683A2B16EB43}"/>
              </a:ext>
            </a:extLst>
          </p:cNvPr>
          <p:cNvSpPr/>
          <p:nvPr/>
        </p:nvSpPr>
        <p:spPr>
          <a:xfrm rot="7200000">
            <a:off x="6126523" y="2878826"/>
            <a:ext cx="3654756" cy="2257566"/>
          </a:xfrm>
          <a:custGeom>
            <a:avLst/>
            <a:gdLst>
              <a:gd name="connsiteX0" fmla="*/ 2573353 w 3654756"/>
              <a:gd name="connsiteY0" fmla="*/ 2090553 h 2257566"/>
              <a:gd name="connsiteX1" fmla="*/ 2240370 w 3654756"/>
              <a:gd name="connsiteY1" fmla="*/ 1513809 h 2257566"/>
              <a:gd name="connsiteX2" fmla="*/ 2351664 w 3654756"/>
              <a:gd name="connsiteY2" fmla="*/ 1321042 h 2257566"/>
              <a:gd name="connsiteX3" fmla="*/ 2795941 w 3654756"/>
              <a:gd name="connsiteY3" fmla="*/ 2090553 h 2257566"/>
              <a:gd name="connsiteX4" fmla="*/ 2573352 w 3654756"/>
              <a:gd name="connsiteY4" fmla="*/ 2090553 h 2257566"/>
              <a:gd name="connsiteX5" fmla="*/ 2795940 w 3654756"/>
              <a:gd name="connsiteY5" fmla="*/ 2090553 h 2257566"/>
              <a:gd name="connsiteX6" fmla="*/ 2795940 w 3654756"/>
              <a:gd name="connsiteY6" fmla="*/ 2090554 h 2257566"/>
              <a:gd name="connsiteX7" fmla="*/ 3654756 w 3654756"/>
              <a:gd name="connsiteY7" fmla="*/ 2090555 h 2257566"/>
              <a:gd name="connsiteX8" fmla="*/ 3558332 w 3654756"/>
              <a:gd name="connsiteY8" fmla="*/ 2257566 h 2257566"/>
              <a:gd name="connsiteX9" fmla="*/ 2892365 w 3654756"/>
              <a:gd name="connsiteY9" fmla="*/ 2257566 h 2257566"/>
              <a:gd name="connsiteX10" fmla="*/ 2892365 w 3654756"/>
              <a:gd name="connsiteY10" fmla="*/ 2257565 h 2257566"/>
              <a:gd name="connsiteX11" fmla="*/ 2669777 w 3654756"/>
              <a:gd name="connsiteY11" fmla="*/ 2257565 h 2257566"/>
              <a:gd name="connsiteX12" fmla="*/ 0 w 3654756"/>
              <a:gd name="connsiteY12" fmla="*/ 993937 h 2257566"/>
              <a:gd name="connsiteX13" fmla="*/ 507554 w 3654756"/>
              <a:gd name="connsiteY13" fmla="*/ 0 h 2257566"/>
              <a:gd name="connsiteX14" fmla="*/ 1622106 w 3654756"/>
              <a:gd name="connsiteY14" fmla="*/ 57414 h 2257566"/>
              <a:gd name="connsiteX15" fmla="*/ 2255238 w 3654756"/>
              <a:gd name="connsiteY15" fmla="*/ 1154031 h 2257566"/>
              <a:gd name="connsiteX16" fmla="*/ 2155578 w 3654756"/>
              <a:gd name="connsiteY16" fmla="*/ 1326648 h 2257566"/>
              <a:gd name="connsiteX17" fmla="*/ 2255239 w 3654756"/>
              <a:gd name="connsiteY17" fmla="*/ 1154030 h 2257566"/>
              <a:gd name="connsiteX18" fmla="*/ 2351663 w 3654756"/>
              <a:gd name="connsiteY18" fmla="*/ 1321042 h 2257566"/>
              <a:gd name="connsiteX19" fmla="*/ 2240368 w 3654756"/>
              <a:gd name="connsiteY19" fmla="*/ 1513809 h 2257566"/>
              <a:gd name="connsiteX20" fmla="*/ 2143944 w 3654756"/>
              <a:gd name="connsiteY20" fmla="*/ 1346797 h 2257566"/>
              <a:gd name="connsiteX21" fmla="*/ 2143944 w 3654756"/>
              <a:gd name="connsiteY21" fmla="*/ 1346798 h 2257566"/>
              <a:gd name="connsiteX22" fmla="*/ 1510005 w 3654756"/>
              <a:gd name="connsiteY22" fmla="*/ 248783 h 2257566"/>
              <a:gd name="connsiteX23" fmla="*/ 612761 w 3654756"/>
              <a:gd name="connsiteY23" fmla="*/ 207980 h 2257566"/>
              <a:gd name="connsiteX24" fmla="*/ 199476 w 3654756"/>
              <a:gd name="connsiteY24" fmla="*/ 1005417 h 2257566"/>
              <a:gd name="connsiteX25" fmla="*/ 825980 w 3654756"/>
              <a:gd name="connsiteY25" fmla="*/ 2090554 h 2257566"/>
              <a:gd name="connsiteX26" fmla="*/ 633132 w 3654756"/>
              <a:gd name="connsiteY26" fmla="*/ 2090553 h 225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54756" h="2257566">
                <a:moveTo>
                  <a:pt x="2573353" y="2090553"/>
                </a:moveTo>
                <a:lnTo>
                  <a:pt x="2240370" y="1513809"/>
                </a:lnTo>
                <a:lnTo>
                  <a:pt x="2351664" y="1321042"/>
                </a:lnTo>
                <a:lnTo>
                  <a:pt x="2795941" y="2090553"/>
                </a:lnTo>
                <a:close/>
                <a:moveTo>
                  <a:pt x="2573352" y="2090553"/>
                </a:moveTo>
                <a:lnTo>
                  <a:pt x="2795940" y="2090553"/>
                </a:lnTo>
                <a:lnTo>
                  <a:pt x="2795940" y="2090554"/>
                </a:lnTo>
                <a:lnTo>
                  <a:pt x="3654756" y="2090555"/>
                </a:lnTo>
                <a:lnTo>
                  <a:pt x="3558332" y="2257566"/>
                </a:lnTo>
                <a:lnTo>
                  <a:pt x="2892365" y="2257566"/>
                </a:lnTo>
                <a:lnTo>
                  <a:pt x="2892365" y="2257565"/>
                </a:lnTo>
                <a:lnTo>
                  <a:pt x="2669777" y="2257565"/>
                </a:lnTo>
                <a:close/>
                <a:moveTo>
                  <a:pt x="0" y="993937"/>
                </a:moveTo>
                <a:lnTo>
                  <a:pt x="507554" y="0"/>
                </a:lnTo>
                <a:lnTo>
                  <a:pt x="1622106" y="57414"/>
                </a:lnTo>
                <a:lnTo>
                  <a:pt x="2255238" y="1154031"/>
                </a:lnTo>
                <a:lnTo>
                  <a:pt x="2155578" y="1326648"/>
                </a:lnTo>
                <a:lnTo>
                  <a:pt x="2255239" y="1154030"/>
                </a:lnTo>
                <a:lnTo>
                  <a:pt x="2351663" y="1321042"/>
                </a:lnTo>
                <a:lnTo>
                  <a:pt x="2240368" y="1513809"/>
                </a:lnTo>
                <a:lnTo>
                  <a:pt x="2143944" y="1346797"/>
                </a:lnTo>
                <a:lnTo>
                  <a:pt x="2143944" y="1346798"/>
                </a:lnTo>
                <a:lnTo>
                  <a:pt x="1510005" y="248783"/>
                </a:lnTo>
                <a:lnTo>
                  <a:pt x="612761" y="207980"/>
                </a:lnTo>
                <a:lnTo>
                  <a:pt x="199476" y="1005417"/>
                </a:lnTo>
                <a:lnTo>
                  <a:pt x="825980" y="2090554"/>
                </a:lnTo>
                <a:lnTo>
                  <a:pt x="633132" y="2090553"/>
                </a:lnTo>
                <a:close/>
              </a:path>
            </a:pathLst>
          </a:custGeom>
          <a:solidFill>
            <a:srgbClr val="DD66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092EE574-78D8-705D-8928-5E37374E120D}"/>
              </a:ext>
            </a:extLst>
          </p:cNvPr>
          <p:cNvSpPr/>
          <p:nvPr/>
        </p:nvSpPr>
        <p:spPr>
          <a:xfrm rot="7200000">
            <a:off x="3137547" y="3422442"/>
            <a:ext cx="3510239" cy="2642561"/>
          </a:xfrm>
          <a:custGeom>
            <a:avLst/>
            <a:gdLst>
              <a:gd name="connsiteX0" fmla="*/ 1636976 w 3510239"/>
              <a:gd name="connsiteY0" fmla="*/ 1873047 h 2642561"/>
              <a:gd name="connsiteX1" fmla="*/ 1525682 w 3510239"/>
              <a:gd name="connsiteY1" fmla="*/ 1680279 h 2642561"/>
              <a:gd name="connsiteX2" fmla="*/ 2793561 w 3510239"/>
              <a:gd name="connsiteY2" fmla="*/ 1680280 h 2642561"/>
              <a:gd name="connsiteX3" fmla="*/ 3277519 w 3510239"/>
              <a:gd name="connsiteY3" fmla="*/ 923646 h 2642561"/>
              <a:gd name="connsiteX4" fmla="*/ 2793561 w 3510239"/>
              <a:gd name="connsiteY4" fmla="*/ 167012 h 2642561"/>
              <a:gd name="connsiteX5" fmla="*/ 1540552 w 3510239"/>
              <a:gd name="connsiteY5" fmla="*/ 167012 h 2642561"/>
              <a:gd name="connsiteX6" fmla="*/ 1636977 w 3510239"/>
              <a:gd name="connsiteY6" fmla="*/ 0 h 2642561"/>
              <a:gd name="connsiteX7" fmla="*/ 2903241 w 3510239"/>
              <a:gd name="connsiteY7" fmla="*/ 0 h 2642561"/>
              <a:gd name="connsiteX8" fmla="*/ 3510239 w 3510239"/>
              <a:gd name="connsiteY8" fmla="*/ 936524 h 2642561"/>
              <a:gd name="connsiteX9" fmla="*/ 2903242 w 3510239"/>
              <a:gd name="connsiteY9" fmla="*/ 1873047 h 2642561"/>
              <a:gd name="connsiteX10" fmla="*/ 332984 w 3510239"/>
              <a:gd name="connsiteY10" fmla="*/ 1873047 h 2642561"/>
              <a:gd name="connsiteX11" fmla="*/ 444278 w 3510239"/>
              <a:gd name="connsiteY11" fmla="*/ 1680281 h 2642561"/>
              <a:gd name="connsiteX12" fmla="*/ 666865 w 3510239"/>
              <a:gd name="connsiteY12" fmla="*/ 1680280 h 2642561"/>
              <a:gd name="connsiteX13" fmla="*/ 666866 w 3510239"/>
              <a:gd name="connsiteY13" fmla="*/ 1680279 h 2642561"/>
              <a:gd name="connsiteX14" fmla="*/ 1303092 w 3510239"/>
              <a:gd name="connsiteY14" fmla="*/ 1680279 h 2642561"/>
              <a:gd name="connsiteX15" fmla="*/ 1303093 w 3510239"/>
              <a:gd name="connsiteY15" fmla="*/ 1680280 h 2642561"/>
              <a:gd name="connsiteX16" fmla="*/ 1525680 w 3510239"/>
              <a:gd name="connsiteY16" fmla="*/ 1680280 h 2642561"/>
              <a:gd name="connsiteX17" fmla="*/ 1636975 w 3510239"/>
              <a:gd name="connsiteY17" fmla="*/ 1873048 h 2642561"/>
              <a:gd name="connsiteX18" fmla="*/ 1414387 w 3510239"/>
              <a:gd name="connsiteY18" fmla="*/ 1873048 h 2642561"/>
              <a:gd name="connsiteX19" fmla="*/ 1414386 w 3510239"/>
              <a:gd name="connsiteY19" fmla="*/ 1873046 h 2642561"/>
              <a:gd name="connsiteX20" fmla="*/ 555572 w 3510239"/>
              <a:gd name="connsiteY20" fmla="*/ 1873046 h 2642561"/>
              <a:gd name="connsiteX21" fmla="*/ 555572 w 3510239"/>
              <a:gd name="connsiteY21" fmla="*/ 1873047 h 2642561"/>
              <a:gd name="connsiteX22" fmla="*/ 111294 w 3510239"/>
              <a:gd name="connsiteY22" fmla="*/ 2642561 h 2642561"/>
              <a:gd name="connsiteX23" fmla="*/ 0 w 3510239"/>
              <a:gd name="connsiteY23" fmla="*/ 2449794 h 2642561"/>
              <a:gd name="connsiteX24" fmla="*/ 332984 w 3510239"/>
              <a:gd name="connsiteY24" fmla="*/ 1873048 h 2642561"/>
              <a:gd name="connsiteX25" fmla="*/ 555572 w 3510239"/>
              <a:gd name="connsiteY25" fmla="*/ 1873048 h 26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10239" h="2642561">
                <a:moveTo>
                  <a:pt x="1636976" y="1873047"/>
                </a:moveTo>
                <a:lnTo>
                  <a:pt x="1525682" y="1680279"/>
                </a:lnTo>
                <a:lnTo>
                  <a:pt x="2793561" y="1680280"/>
                </a:lnTo>
                <a:lnTo>
                  <a:pt x="3277519" y="923646"/>
                </a:lnTo>
                <a:lnTo>
                  <a:pt x="2793561" y="167012"/>
                </a:lnTo>
                <a:lnTo>
                  <a:pt x="1540552" y="167012"/>
                </a:lnTo>
                <a:lnTo>
                  <a:pt x="1636977" y="0"/>
                </a:lnTo>
                <a:lnTo>
                  <a:pt x="2903241" y="0"/>
                </a:lnTo>
                <a:lnTo>
                  <a:pt x="3510239" y="936524"/>
                </a:lnTo>
                <a:lnTo>
                  <a:pt x="2903242" y="1873047"/>
                </a:lnTo>
                <a:close/>
                <a:moveTo>
                  <a:pt x="332984" y="1873047"/>
                </a:moveTo>
                <a:lnTo>
                  <a:pt x="444278" y="1680281"/>
                </a:lnTo>
                <a:lnTo>
                  <a:pt x="666865" y="1680280"/>
                </a:lnTo>
                <a:lnTo>
                  <a:pt x="666866" y="1680279"/>
                </a:lnTo>
                <a:lnTo>
                  <a:pt x="1303092" y="1680279"/>
                </a:lnTo>
                <a:lnTo>
                  <a:pt x="1303093" y="1680280"/>
                </a:lnTo>
                <a:lnTo>
                  <a:pt x="1525680" y="1680280"/>
                </a:lnTo>
                <a:lnTo>
                  <a:pt x="1636975" y="1873048"/>
                </a:lnTo>
                <a:lnTo>
                  <a:pt x="1414387" y="1873048"/>
                </a:lnTo>
                <a:lnTo>
                  <a:pt x="1414386" y="1873046"/>
                </a:lnTo>
                <a:lnTo>
                  <a:pt x="555572" y="1873046"/>
                </a:lnTo>
                <a:lnTo>
                  <a:pt x="555572" y="1873047"/>
                </a:lnTo>
                <a:close/>
                <a:moveTo>
                  <a:pt x="111294" y="2642561"/>
                </a:moveTo>
                <a:lnTo>
                  <a:pt x="0" y="2449794"/>
                </a:lnTo>
                <a:lnTo>
                  <a:pt x="332984" y="1873048"/>
                </a:lnTo>
                <a:lnTo>
                  <a:pt x="555572" y="1873048"/>
                </a:lnTo>
                <a:close/>
              </a:path>
            </a:pathLst>
          </a:custGeom>
          <a:solidFill>
            <a:srgbClr val="966BC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9F8FB0A5-AB2B-BB91-5E73-32368D8E311B}"/>
              </a:ext>
            </a:extLst>
          </p:cNvPr>
          <p:cNvSpPr/>
          <p:nvPr/>
        </p:nvSpPr>
        <p:spPr>
          <a:xfrm rot="7200000">
            <a:off x="5393279" y="3090960"/>
            <a:ext cx="2255238" cy="3770835"/>
          </a:xfrm>
          <a:custGeom>
            <a:avLst/>
            <a:gdLst>
              <a:gd name="connsiteX0" fmla="*/ 1303094 w 2255238"/>
              <a:gd name="connsiteY0" fmla="*/ 2257567 h 3770835"/>
              <a:gd name="connsiteX1" fmla="*/ 1399518 w 2255238"/>
              <a:gd name="connsiteY1" fmla="*/ 2090556 h 3770835"/>
              <a:gd name="connsiteX2" fmla="*/ 1622106 w 2255238"/>
              <a:gd name="connsiteY2" fmla="*/ 2090555 h 3770835"/>
              <a:gd name="connsiteX3" fmla="*/ 1525681 w 2255238"/>
              <a:gd name="connsiteY3" fmla="*/ 2257567 h 3770835"/>
              <a:gd name="connsiteX4" fmla="*/ 96424 w 2255238"/>
              <a:gd name="connsiteY4" fmla="*/ 1321043 h 3770835"/>
              <a:gd name="connsiteX5" fmla="*/ 0 w 2255238"/>
              <a:gd name="connsiteY5" fmla="*/ 1154032 h 3770835"/>
              <a:gd name="connsiteX6" fmla="*/ 633133 w 2255238"/>
              <a:gd name="connsiteY6" fmla="*/ 57414 h 3770835"/>
              <a:gd name="connsiteX7" fmla="*/ 1747684 w 2255238"/>
              <a:gd name="connsiteY7" fmla="*/ 0 h 3770835"/>
              <a:gd name="connsiteX8" fmla="*/ 2255238 w 2255238"/>
              <a:gd name="connsiteY8" fmla="*/ 993937 h 3770835"/>
              <a:gd name="connsiteX9" fmla="*/ 1622106 w 2255238"/>
              <a:gd name="connsiteY9" fmla="*/ 2090554 h 3770835"/>
              <a:gd name="connsiteX10" fmla="*/ 1399517 w 2255238"/>
              <a:gd name="connsiteY10" fmla="*/ 2090555 h 3770835"/>
              <a:gd name="connsiteX11" fmla="*/ 2033456 w 2255238"/>
              <a:gd name="connsiteY11" fmla="*/ 992539 h 3770835"/>
              <a:gd name="connsiteX12" fmla="*/ 1620171 w 2255238"/>
              <a:gd name="connsiteY12" fmla="*/ 195103 h 3770835"/>
              <a:gd name="connsiteX13" fmla="*/ 722928 w 2255238"/>
              <a:gd name="connsiteY13" fmla="*/ 235906 h 3770835"/>
              <a:gd name="connsiteX14" fmla="*/ 1081403 w 2255238"/>
              <a:gd name="connsiteY14" fmla="*/ 3027079 h 3770835"/>
              <a:gd name="connsiteX15" fmla="*/ 970109 w 2255238"/>
              <a:gd name="connsiteY15" fmla="*/ 2834311 h 3770835"/>
              <a:gd name="connsiteX16" fmla="*/ 1303093 w 2255238"/>
              <a:gd name="connsiteY16" fmla="*/ 2257567 h 3770835"/>
              <a:gd name="connsiteX17" fmla="*/ 1525681 w 2255238"/>
              <a:gd name="connsiteY17" fmla="*/ 2257567 h 3770835"/>
              <a:gd name="connsiteX18" fmla="*/ 970110 w 2255238"/>
              <a:gd name="connsiteY18" fmla="*/ 3219847 h 3770835"/>
              <a:gd name="connsiteX19" fmla="*/ 1081404 w 2255238"/>
              <a:gd name="connsiteY19" fmla="*/ 3027079 h 3770835"/>
              <a:gd name="connsiteX20" fmla="*/ 1510812 w 2255238"/>
              <a:gd name="connsiteY20" fmla="*/ 3770835 h 3770835"/>
              <a:gd name="connsiteX21" fmla="*/ 1288224 w 2255238"/>
              <a:gd name="connsiteY21" fmla="*/ 3770835 h 3770835"/>
              <a:gd name="connsiteX22" fmla="*/ 970109 w 2255238"/>
              <a:gd name="connsiteY22" fmla="*/ 3219846 h 3770835"/>
              <a:gd name="connsiteX23" fmla="*/ 858815 w 2255238"/>
              <a:gd name="connsiteY23" fmla="*/ 3027078 h 3770835"/>
              <a:gd name="connsiteX24" fmla="*/ 970109 w 2255238"/>
              <a:gd name="connsiteY24" fmla="*/ 2834311 h 3770835"/>
              <a:gd name="connsiteX25" fmla="*/ 1081403 w 2255238"/>
              <a:gd name="connsiteY25" fmla="*/ 3027079 h 377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55238" h="3770835">
                <a:moveTo>
                  <a:pt x="1303094" y="2257567"/>
                </a:moveTo>
                <a:lnTo>
                  <a:pt x="1399518" y="2090556"/>
                </a:lnTo>
                <a:lnTo>
                  <a:pt x="1622106" y="2090555"/>
                </a:lnTo>
                <a:lnTo>
                  <a:pt x="1525681" y="2257567"/>
                </a:lnTo>
                <a:close/>
                <a:moveTo>
                  <a:pt x="96424" y="1321043"/>
                </a:moveTo>
                <a:lnTo>
                  <a:pt x="0" y="1154032"/>
                </a:lnTo>
                <a:lnTo>
                  <a:pt x="633133" y="57414"/>
                </a:lnTo>
                <a:lnTo>
                  <a:pt x="1747684" y="0"/>
                </a:lnTo>
                <a:lnTo>
                  <a:pt x="2255238" y="993937"/>
                </a:lnTo>
                <a:lnTo>
                  <a:pt x="1622106" y="2090554"/>
                </a:lnTo>
                <a:lnTo>
                  <a:pt x="1399517" y="2090555"/>
                </a:lnTo>
                <a:lnTo>
                  <a:pt x="2033456" y="992539"/>
                </a:lnTo>
                <a:lnTo>
                  <a:pt x="1620171" y="195103"/>
                </a:lnTo>
                <a:lnTo>
                  <a:pt x="722928" y="235906"/>
                </a:lnTo>
                <a:close/>
                <a:moveTo>
                  <a:pt x="1081403" y="3027079"/>
                </a:moveTo>
                <a:lnTo>
                  <a:pt x="970109" y="2834311"/>
                </a:lnTo>
                <a:lnTo>
                  <a:pt x="1303093" y="2257567"/>
                </a:lnTo>
                <a:lnTo>
                  <a:pt x="1525681" y="2257567"/>
                </a:lnTo>
                <a:close/>
                <a:moveTo>
                  <a:pt x="970110" y="3219847"/>
                </a:moveTo>
                <a:lnTo>
                  <a:pt x="1081404" y="3027079"/>
                </a:lnTo>
                <a:lnTo>
                  <a:pt x="1510812" y="3770835"/>
                </a:lnTo>
                <a:lnTo>
                  <a:pt x="1288224" y="3770835"/>
                </a:lnTo>
                <a:close/>
                <a:moveTo>
                  <a:pt x="970109" y="3219846"/>
                </a:moveTo>
                <a:lnTo>
                  <a:pt x="858815" y="3027078"/>
                </a:lnTo>
                <a:lnTo>
                  <a:pt x="970109" y="2834311"/>
                </a:lnTo>
                <a:lnTo>
                  <a:pt x="1081403" y="3027079"/>
                </a:lnTo>
                <a:close/>
              </a:path>
            </a:pathLst>
          </a:custGeom>
          <a:solidFill>
            <a:srgbClr val="E279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3" name="Graphic 62" descr="Aperture with solid fill">
            <a:extLst>
              <a:ext uri="{FF2B5EF4-FFF2-40B4-BE49-F238E27FC236}">
                <a16:creationId xmlns:a16="http://schemas.microsoft.com/office/drawing/2014/main" id="{9A66CDC6-3F29-5A25-BC8A-161775965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4098" y="1098117"/>
            <a:ext cx="640080" cy="640080"/>
          </a:xfrm>
          <a:prstGeom prst="rect">
            <a:avLst/>
          </a:prstGeom>
        </p:spPr>
      </p:pic>
      <p:pic>
        <p:nvPicPr>
          <p:cNvPr id="65" name="Graphic 64" descr="Bank with solid fill">
            <a:extLst>
              <a:ext uri="{FF2B5EF4-FFF2-40B4-BE49-F238E27FC236}">
                <a16:creationId xmlns:a16="http://schemas.microsoft.com/office/drawing/2014/main" id="{AB6E3CD4-027A-B78F-7CC6-BA3CE99AEC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68553" y="959161"/>
            <a:ext cx="640080" cy="640080"/>
          </a:xfrm>
          <a:prstGeom prst="rect">
            <a:avLst/>
          </a:prstGeom>
        </p:spPr>
      </p:pic>
      <p:pic>
        <p:nvPicPr>
          <p:cNvPr id="67" name="Graphic 66" descr="Bar chart with solid fill">
            <a:extLst>
              <a:ext uri="{FF2B5EF4-FFF2-40B4-BE49-F238E27FC236}">
                <a16:creationId xmlns:a16="http://schemas.microsoft.com/office/drawing/2014/main" id="{5E301E04-8A1C-C787-EDC1-B29E0A2871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0023" y="3069826"/>
            <a:ext cx="640080" cy="640080"/>
          </a:xfrm>
          <a:prstGeom prst="rect">
            <a:avLst/>
          </a:prstGeom>
        </p:spPr>
      </p:pic>
      <p:pic>
        <p:nvPicPr>
          <p:cNvPr id="69" name="Graphic 68" descr="Books with solid fill">
            <a:extLst>
              <a:ext uri="{FF2B5EF4-FFF2-40B4-BE49-F238E27FC236}">
                <a16:creationId xmlns:a16="http://schemas.microsoft.com/office/drawing/2014/main" id="{70CCB122-6DFD-951C-1F3E-5CFD28F26A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14999" y="5258759"/>
            <a:ext cx="640080" cy="640080"/>
          </a:xfrm>
          <a:prstGeom prst="rect">
            <a:avLst/>
          </a:prstGeom>
        </p:spPr>
      </p:pic>
      <p:pic>
        <p:nvPicPr>
          <p:cNvPr id="71" name="Graphic 70" descr="Brain in head with solid fill">
            <a:extLst>
              <a:ext uri="{FF2B5EF4-FFF2-40B4-BE49-F238E27FC236}">
                <a16:creationId xmlns:a16="http://schemas.microsoft.com/office/drawing/2014/main" id="{0C388CC0-EF14-2DDD-EFFF-9BAEF944EE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82374" y="3098797"/>
            <a:ext cx="640080" cy="640080"/>
          </a:xfrm>
          <a:prstGeom prst="rect">
            <a:avLst/>
          </a:prstGeom>
        </p:spPr>
      </p:pic>
      <p:pic>
        <p:nvPicPr>
          <p:cNvPr id="73" name="Graphic 72" descr="Bullseye with solid fill">
            <a:extLst>
              <a:ext uri="{FF2B5EF4-FFF2-40B4-BE49-F238E27FC236}">
                <a16:creationId xmlns:a16="http://schemas.microsoft.com/office/drawing/2014/main" id="{A6887D4B-7BA4-31AB-80E6-190970D288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90529" y="5226437"/>
            <a:ext cx="640080" cy="640080"/>
          </a:xfrm>
          <a:prstGeom prst="rect">
            <a:avLst/>
          </a:prstGeom>
        </p:spPr>
      </p:pic>
      <p:grpSp>
        <p:nvGrpSpPr>
          <p:cNvPr id="76" name="Group 75">
            <a:extLst>
              <a:ext uri="{FF2B5EF4-FFF2-40B4-BE49-F238E27FC236}">
                <a16:creationId xmlns:a16="http://schemas.microsoft.com/office/drawing/2014/main" id="{43FAFD2B-DF5D-886D-9D51-A28C82370CEE}"/>
              </a:ext>
            </a:extLst>
          </p:cNvPr>
          <p:cNvGrpSpPr/>
          <p:nvPr/>
        </p:nvGrpSpPr>
        <p:grpSpPr>
          <a:xfrm>
            <a:off x="9387423" y="2627447"/>
            <a:ext cx="2860055" cy="1385655"/>
            <a:chOff x="9387423" y="2627447"/>
            <a:chExt cx="2860055" cy="1385655"/>
          </a:xfrm>
        </p:grpSpPr>
        <p:sp>
          <p:nvSpPr>
            <p:cNvPr id="74" name="TextBox 73">
              <a:extLst>
                <a:ext uri="{FF2B5EF4-FFF2-40B4-BE49-F238E27FC236}">
                  <a16:creationId xmlns:a16="http://schemas.microsoft.com/office/drawing/2014/main" id="{644B319C-A266-9A39-1674-0A0E58DAA2A2}"/>
                </a:ext>
              </a:extLst>
            </p:cNvPr>
            <p:cNvSpPr txBox="1"/>
            <p:nvPr/>
          </p:nvSpPr>
          <p:spPr>
            <a:xfrm>
              <a:off x="9387423" y="2627447"/>
              <a:ext cx="2860055" cy="400110"/>
            </a:xfrm>
            <a:prstGeom prst="rect">
              <a:avLst/>
            </a:prstGeom>
            <a:noFill/>
          </p:spPr>
          <p:txBody>
            <a:bodyPr wrap="square" rtlCol="0">
              <a:spAutoFit/>
            </a:bodyPr>
            <a:lstStyle/>
            <a:p>
              <a:pPr algn="ctr"/>
              <a:r>
                <a:rPr lang="en-IN" sz="2000" b="1" dirty="0">
                  <a:effectLst>
                    <a:outerShdw blurRad="38100" dist="38100" dir="2700000" algn="tl">
                      <a:srgbClr val="000000">
                        <a:alpha val="43137"/>
                      </a:srgbClr>
                    </a:outerShdw>
                  </a:effectLst>
                  <a:latin typeface="BankGothic Md BT" panose="020B0807020203060204" pitchFamily="34" charset="0"/>
                </a:rPr>
                <a:t>Types of Armours</a:t>
              </a:r>
              <a:endParaRPr lang="en-US" sz="2000" b="1" dirty="0">
                <a:effectLst>
                  <a:outerShdw blurRad="38100" dist="38100" dir="2700000" algn="tl">
                    <a:srgbClr val="000000">
                      <a:alpha val="43137"/>
                    </a:srgbClr>
                  </a:outerShdw>
                </a:effectLst>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75" name="TextBox 74">
              <a:extLst>
                <a:ext uri="{FF2B5EF4-FFF2-40B4-BE49-F238E27FC236}">
                  <a16:creationId xmlns:a16="http://schemas.microsoft.com/office/drawing/2014/main" id="{2958374B-F1A0-3290-C925-EEEEBE8260AC}"/>
                </a:ext>
              </a:extLst>
            </p:cNvPr>
            <p:cNvSpPr txBox="1"/>
            <p:nvPr/>
          </p:nvSpPr>
          <p:spPr>
            <a:xfrm>
              <a:off x="9515338" y="3058995"/>
              <a:ext cx="2708783" cy="954107"/>
            </a:xfrm>
            <a:prstGeom prst="rect">
              <a:avLst/>
            </a:prstGeom>
            <a:noFill/>
          </p:spPr>
          <p:txBody>
            <a:bodyPr wrap="square" rtlCol="0">
              <a:spAutoFit/>
            </a:bodyPr>
            <a:lstStyle/>
            <a:p>
              <a:pPr algn="ctr"/>
              <a:r>
                <a:rPr lang="en-US" sz="1400" dirty="0">
                  <a:latin typeface="Bahnschrift" panose="020B0502040204020203" pitchFamily="34" charset="0"/>
                </a:rPr>
                <a:t>Included scale </a:t>
              </a:r>
              <a:r>
                <a:rPr lang="en-US" sz="1400" dirty="0" err="1">
                  <a:latin typeface="Bahnschrift" panose="020B0502040204020203" pitchFamily="34" charset="0"/>
                </a:rPr>
                <a:t>armour</a:t>
              </a:r>
              <a:r>
                <a:rPr lang="en-US" sz="1400" dirty="0">
                  <a:latin typeface="Bahnschrift" panose="020B0502040204020203" pitchFamily="34" charset="0"/>
                </a:rPr>
                <a:t>, chainmail, and plate </a:t>
              </a:r>
              <a:r>
                <a:rPr lang="en-US" sz="1400" dirty="0" err="1">
                  <a:latin typeface="Bahnschrift" panose="020B0502040204020203" pitchFamily="34" charset="0"/>
                </a:rPr>
                <a:t>armour</a:t>
              </a:r>
              <a:r>
                <a:rPr lang="en-US" sz="1400" dirty="0">
                  <a:latin typeface="Bahnschrift" panose="020B0502040204020203" pitchFamily="34" charset="0"/>
                </a:rPr>
                <a:t>, balancing protection and mobility.</a:t>
              </a:r>
            </a:p>
          </p:txBody>
        </p:sp>
      </p:grpSp>
      <p:grpSp>
        <p:nvGrpSpPr>
          <p:cNvPr id="77" name="Group 76">
            <a:extLst>
              <a:ext uri="{FF2B5EF4-FFF2-40B4-BE49-F238E27FC236}">
                <a16:creationId xmlns:a16="http://schemas.microsoft.com/office/drawing/2014/main" id="{BF9A72CB-3EB4-723F-4429-A00C53A311F9}"/>
              </a:ext>
            </a:extLst>
          </p:cNvPr>
          <p:cNvGrpSpPr/>
          <p:nvPr/>
        </p:nvGrpSpPr>
        <p:grpSpPr>
          <a:xfrm>
            <a:off x="8361328" y="5157737"/>
            <a:ext cx="2735110" cy="1320377"/>
            <a:chOff x="9382599" y="2686553"/>
            <a:chExt cx="2735110" cy="1320377"/>
          </a:xfrm>
        </p:grpSpPr>
        <p:sp>
          <p:nvSpPr>
            <p:cNvPr id="78" name="TextBox 77">
              <a:extLst>
                <a:ext uri="{FF2B5EF4-FFF2-40B4-BE49-F238E27FC236}">
                  <a16:creationId xmlns:a16="http://schemas.microsoft.com/office/drawing/2014/main" id="{DD34AADE-8BD4-6624-3135-B2FC3BEF6CF0}"/>
                </a:ext>
              </a:extLst>
            </p:cNvPr>
            <p:cNvSpPr txBox="1"/>
            <p:nvPr/>
          </p:nvSpPr>
          <p:spPr>
            <a:xfrm>
              <a:off x="9555319" y="2686553"/>
              <a:ext cx="2542573" cy="400110"/>
            </a:xfrm>
            <a:prstGeom prst="rect">
              <a:avLst/>
            </a:prstGeom>
            <a:noFill/>
          </p:spPr>
          <p:txBody>
            <a:bodyPr wrap="square" rtlCol="0">
              <a:spAutoFit/>
            </a:bodyPr>
            <a:lstStyle/>
            <a:p>
              <a:pPr algn="ctr"/>
              <a:r>
                <a:rPr lang="en-IN" sz="2000" b="1" dirty="0">
                  <a:latin typeface="BankGothic Md BT" panose="020B0807020203060204" pitchFamily="34" charset="0"/>
                </a:rPr>
                <a:t>Notable Pieces</a:t>
              </a:r>
              <a:endParaRPr lang="en-US" sz="2000" b="1" dirty="0">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79" name="TextBox 78">
              <a:extLst>
                <a:ext uri="{FF2B5EF4-FFF2-40B4-BE49-F238E27FC236}">
                  <a16:creationId xmlns:a16="http://schemas.microsoft.com/office/drawing/2014/main" id="{A10D3644-04CF-A22A-7A5B-65C5C5386A2E}"/>
                </a:ext>
              </a:extLst>
            </p:cNvPr>
            <p:cNvSpPr txBox="1"/>
            <p:nvPr/>
          </p:nvSpPr>
          <p:spPr>
            <a:xfrm>
              <a:off x="9382599" y="3052823"/>
              <a:ext cx="2735110" cy="954107"/>
            </a:xfrm>
            <a:prstGeom prst="rect">
              <a:avLst/>
            </a:prstGeom>
            <a:noFill/>
          </p:spPr>
          <p:txBody>
            <a:bodyPr wrap="square" rtlCol="0">
              <a:spAutoFit/>
            </a:bodyPr>
            <a:lstStyle/>
            <a:p>
              <a:pPr algn="ctr"/>
              <a:r>
                <a:rPr lang="en-US" sz="1400" dirty="0">
                  <a:latin typeface="Bahnschrift" panose="020B0502040204020203" pitchFamily="34" charset="0"/>
                </a:rPr>
                <a:t>Iconic examples include the </a:t>
              </a:r>
              <a:r>
                <a:rPr lang="en-US" sz="1400" b="1" dirty="0" err="1">
                  <a:latin typeface="Bahnschrift" panose="020B0502040204020203" pitchFamily="34" charset="0"/>
                </a:rPr>
                <a:t>Chahar</a:t>
              </a:r>
              <a:r>
                <a:rPr lang="en-US" sz="1400" b="1" dirty="0">
                  <a:latin typeface="Bahnschrift" panose="020B0502040204020203" pitchFamily="34" charset="0"/>
                </a:rPr>
                <a:t>-Aina</a:t>
              </a:r>
              <a:r>
                <a:rPr lang="en-US" sz="1400" dirty="0">
                  <a:latin typeface="Bahnschrift" panose="020B0502040204020203" pitchFamily="34" charset="0"/>
                </a:rPr>
                <a:t> (Four-Mirror </a:t>
              </a:r>
              <a:r>
                <a:rPr lang="en-US" sz="1400" dirty="0" err="1">
                  <a:latin typeface="Bahnschrift" panose="020B0502040204020203" pitchFamily="34" charset="0"/>
                </a:rPr>
                <a:t>Armour</a:t>
              </a:r>
              <a:r>
                <a:rPr lang="en-US" sz="1400" dirty="0">
                  <a:latin typeface="Bahnschrift" panose="020B0502040204020203" pitchFamily="34" charset="0"/>
                </a:rPr>
                <a:t>) and ornate </a:t>
              </a:r>
              <a:r>
                <a:rPr lang="en-US" sz="1400" b="1" dirty="0">
                  <a:latin typeface="Bahnschrift" panose="020B0502040204020203" pitchFamily="34" charset="0"/>
                </a:rPr>
                <a:t>Dhal</a:t>
              </a:r>
              <a:r>
                <a:rPr lang="en-US" sz="1400" dirty="0">
                  <a:latin typeface="Bahnschrift" panose="020B0502040204020203" pitchFamily="34" charset="0"/>
                </a:rPr>
                <a:t> (shields</a:t>
              </a:r>
              <a:r>
                <a:rPr lang="en-US" sz="1200" dirty="0">
                  <a:latin typeface="BankGothic Md BT" panose="020B0807020203060204" pitchFamily="34" charset="0"/>
                </a:rPr>
                <a:t>).</a:t>
              </a:r>
            </a:p>
          </p:txBody>
        </p:sp>
      </p:grpSp>
      <p:grpSp>
        <p:nvGrpSpPr>
          <p:cNvPr id="80" name="Group 79">
            <a:extLst>
              <a:ext uri="{FF2B5EF4-FFF2-40B4-BE49-F238E27FC236}">
                <a16:creationId xmlns:a16="http://schemas.microsoft.com/office/drawing/2014/main" id="{94DEE21C-B5C9-274D-373F-A905FB0FB7B0}"/>
              </a:ext>
            </a:extLst>
          </p:cNvPr>
          <p:cNvGrpSpPr/>
          <p:nvPr/>
        </p:nvGrpSpPr>
        <p:grpSpPr>
          <a:xfrm>
            <a:off x="0" y="5258759"/>
            <a:ext cx="4183185" cy="1468657"/>
            <a:chOff x="7709558" y="2355791"/>
            <a:chExt cx="4183185" cy="1468657"/>
          </a:xfrm>
        </p:grpSpPr>
        <p:sp>
          <p:nvSpPr>
            <p:cNvPr id="81" name="TextBox 80">
              <a:extLst>
                <a:ext uri="{FF2B5EF4-FFF2-40B4-BE49-F238E27FC236}">
                  <a16:creationId xmlns:a16="http://schemas.microsoft.com/office/drawing/2014/main" id="{DA177946-4912-0D25-CC18-46FB000E9A3C}"/>
                </a:ext>
              </a:extLst>
            </p:cNvPr>
            <p:cNvSpPr txBox="1"/>
            <p:nvPr/>
          </p:nvSpPr>
          <p:spPr>
            <a:xfrm>
              <a:off x="8005019" y="2355791"/>
              <a:ext cx="3350811" cy="707886"/>
            </a:xfrm>
            <a:prstGeom prst="rect">
              <a:avLst/>
            </a:prstGeom>
            <a:noFill/>
          </p:spPr>
          <p:txBody>
            <a:bodyPr wrap="square" rtlCol="0">
              <a:spAutoFit/>
            </a:bodyPr>
            <a:lstStyle/>
            <a:p>
              <a:pPr algn="ctr"/>
              <a:r>
                <a:rPr lang="en-IN" sz="2000" b="1" dirty="0">
                  <a:latin typeface="BankGothic Md BT" panose="020B0807020203060204" pitchFamily="34" charset="0"/>
                </a:rPr>
                <a:t>Regional and Historical Influence</a:t>
              </a:r>
              <a:endParaRPr lang="en-US" sz="2000" b="1" dirty="0">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82" name="TextBox 81">
              <a:extLst>
                <a:ext uri="{FF2B5EF4-FFF2-40B4-BE49-F238E27FC236}">
                  <a16:creationId xmlns:a16="http://schemas.microsoft.com/office/drawing/2014/main" id="{90D2B56C-D003-3922-AD0C-585C1CB9B39B}"/>
                </a:ext>
              </a:extLst>
            </p:cNvPr>
            <p:cNvSpPr txBox="1"/>
            <p:nvPr/>
          </p:nvSpPr>
          <p:spPr>
            <a:xfrm>
              <a:off x="7709558" y="3085784"/>
              <a:ext cx="4183185" cy="738664"/>
            </a:xfrm>
            <a:prstGeom prst="rect">
              <a:avLst/>
            </a:prstGeom>
            <a:noFill/>
          </p:spPr>
          <p:txBody>
            <a:bodyPr wrap="square" rtlCol="0">
              <a:spAutoFit/>
            </a:bodyPr>
            <a:lstStyle/>
            <a:p>
              <a:pPr algn="ctr"/>
              <a:r>
                <a:rPr lang="en-US" sz="1400" dirty="0">
                  <a:latin typeface="Bahnschrift" panose="020B0502040204020203" pitchFamily="34" charset="0"/>
                </a:rPr>
                <a:t>Designs evolved due to regional conflicts and the influence of Persian, Greek, and Central Asian techniques</a:t>
              </a:r>
              <a:r>
                <a:rPr lang="en-US" sz="1200" dirty="0">
                  <a:latin typeface="BankGothic Md BT" panose="020B0807020203060204" pitchFamily="34" charset="0"/>
                </a:rPr>
                <a:t>.</a:t>
              </a:r>
            </a:p>
          </p:txBody>
        </p:sp>
      </p:grpSp>
      <p:grpSp>
        <p:nvGrpSpPr>
          <p:cNvPr id="83" name="Group 82">
            <a:extLst>
              <a:ext uri="{FF2B5EF4-FFF2-40B4-BE49-F238E27FC236}">
                <a16:creationId xmlns:a16="http://schemas.microsoft.com/office/drawing/2014/main" id="{AC3D4BEF-166E-B7E1-79A5-81EFAE3159FD}"/>
              </a:ext>
            </a:extLst>
          </p:cNvPr>
          <p:cNvGrpSpPr/>
          <p:nvPr/>
        </p:nvGrpSpPr>
        <p:grpSpPr>
          <a:xfrm>
            <a:off x="78312" y="2833778"/>
            <a:ext cx="2588472" cy="1347920"/>
            <a:chOff x="9140984" y="2713703"/>
            <a:chExt cx="2588472" cy="1347920"/>
          </a:xfrm>
        </p:grpSpPr>
        <p:sp>
          <p:nvSpPr>
            <p:cNvPr id="84" name="TextBox 83">
              <a:extLst>
                <a:ext uri="{FF2B5EF4-FFF2-40B4-BE49-F238E27FC236}">
                  <a16:creationId xmlns:a16="http://schemas.microsoft.com/office/drawing/2014/main" id="{7474E14B-3A4B-4EC0-8E97-F2DD3207EA42}"/>
                </a:ext>
              </a:extLst>
            </p:cNvPr>
            <p:cNvSpPr txBox="1"/>
            <p:nvPr/>
          </p:nvSpPr>
          <p:spPr>
            <a:xfrm>
              <a:off x="9789111" y="2713703"/>
              <a:ext cx="1533833" cy="400110"/>
            </a:xfrm>
            <a:prstGeom prst="rect">
              <a:avLst/>
            </a:prstGeom>
            <a:noFill/>
          </p:spPr>
          <p:txBody>
            <a:bodyPr wrap="square" rtlCol="0">
              <a:spAutoFit/>
            </a:bodyPr>
            <a:lstStyle/>
            <a:p>
              <a:pPr algn="ctr"/>
              <a:r>
                <a:rPr lang="en-IN" sz="2000" b="1" dirty="0">
                  <a:latin typeface="BankGothic Md BT" panose="020B0807020203060204" pitchFamily="34" charset="0"/>
                </a:rPr>
                <a:t>Legacy</a:t>
              </a:r>
              <a:endParaRPr lang="en-US" sz="2000" b="1" dirty="0">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85" name="TextBox 84">
              <a:extLst>
                <a:ext uri="{FF2B5EF4-FFF2-40B4-BE49-F238E27FC236}">
                  <a16:creationId xmlns:a16="http://schemas.microsoft.com/office/drawing/2014/main" id="{605FED11-A2C5-A80B-1502-1C06AEA8EB0E}"/>
                </a:ext>
              </a:extLst>
            </p:cNvPr>
            <p:cNvSpPr txBox="1"/>
            <p:nvPr/>
          </p:nvSpPr>
          <p:spPr>
            <a:xfrm>
              <a:off x="9140984" y="3107516"/>
              <a:ext cx="2588472" cy="954107"/>
            </a:xfrm>
            <a:prstGeom prst="rect">
              <a:avLst/>
            </a:prstGeom>
            <a:noFill/>
          </p:spPr>
          <p:txBody>
            <a:bodyPr wrap="square" rtlCol="0">
              <a:spAutoFit/>
            </a:bodyPr>
            <a:lstStyle/>
            <a:p>
              <a:pPr algn="ctr"/>
              <a:r>
                <a:rPr lang="en-US" sz="1400" dirty="0">
                  <a:latin typeface="Bahnschrift" panose="020B0502040204020203" pitchFamily="34" charset="0"/>
                </a:rPr>
                <a:t>Many pieces are preserved in museums and serve as a testament to India's craftsmanship and heritage</a:t>
              </a:r>
              <a:r>
                <a:rPr lang="en-US" sz="1200" dirty="0">
                  <a:latin typeface="BankGothic Md BT" panose="020B0807020203060204" pitchFamily="34" charset="0"/>
                </a:rPr>
                <a:t>.</a:t>
              </a:r>
            </a:p>
          </p:txBody>
        </p:sp>
      </p:grpSp>
      <p:grpSp>
        <p:nvGrpSpPr>
          <p:cNvPr id="86" name="Group 85">
            <a:extLst>
              <a:ext uri="{FF2B5EF4-FFF2-40B4-BE49-F238E27FC236}">
                <a16:creationId xmlns:a16="http://schemas.microsoft.com/office/drawing/2014/main" id="{842F714B-DF99-1182-6D0C-38B45D5648EF}"/>
              </a:ext>
            </a:extLst>
          </p:cNvPr>
          <p:cNvGrpSpPr/>
          <p:nvPr/>
        </p:nvGrpSpPr>
        <p:grpSpPr>
          <a:xfrm>
            <a:off x="-91895" y="48915"/>
            <a:ext cx="4706893" cy="1454284"/>
            <a:chOff x="7636502" y="2514578"/>
            <a:chExt cx="4706893" cy="1454284"/>
          </a:xfrm>
        </p:grpSpPr>
        <p:sp>
          <p:nvSpPr>
            <p:cNvPr id="87" name="TextBox 86">
              <a:extLst>
                <a:ext uri="{FF2B5EF4-FFF2-40B4-BE49-F238E27FC236}">
                  <a16:creationId xmlns:a16="http://schemas.microsoft.com/office/drawing/2014/main" id="{8731A469-48EF-524D-A7A5-66EB0BE0BE36}"/>
                </a:ext>
              </a:extLst>
            </p:cNvPr>
            <p:cNvSpPr txBox="1"/>
            <p:nvPr/>
          </p:nvSpPr>
          <p:spPr>
            <a:xfrm>
              <a:off x="7636502" y="2514578"/>
              <a:ext cx="4706893" cy="707886"/>
            </a:xfrm>
            <a:prstGeom prst="rect">
              <a:avLst/>
            </a:prstGeom>
            <a:noFill/>
          </p:spPr>
          <p:txBody>
            <a:bodyPr wrap="square" rtlCol="0">
              <a:spAutoFit/>
            </a:bodyPr>
            <a:lstStyle/>
            <a:p>
              <a:pPr algn="ctr"/>
              <a:r>
                <a:rPr lang="en-IN" sz="2000" b="1" dirty="0">
                  <a:latin typeface="BankGothic Md BT" panose="020B0807020203060204" pitchFamily="34" charset="0"/>
                </a:rPr>
                <a:t>Aesthetic and Functional Balance</a:t>
              </a:r>
              <a:endParaRPr lang="en-US" sz="2000" b="1" dirty="0">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88" name="TextBox 87">
              <a:extLst>
                <a:ext uri="{FF2B5EF4-FFF2-40B4-BE49-F238E27FC236}">
                  <a16:creationId xmlns:a16="http://schemas.microsoft.com/office/drawing/2014/main" id="{9375D414-D471-AF3E-F31D-9BACE9C5D492}"/>
                </a:ext>
              </a:extLst>
            </p:cNvPr>
            <p:cNvSpPr txBox="1"/>
            <p:nvPr/>
          </p:nvSpPr>
          <p:spPr>
            <a:xfrm>
              <a:off x="7744188" y="3230198"/>
              <a:ext cx="4006467" cy="738664"/>
            </a:xfrm>
            <a:prstGeom prst="rect">
              <a:avLst/>
            </a:prstGeom>
            <a:noFill/>
          </p:spPr>
          <p:txBody>
            <a:bodyPr wrap="square" rtlCol="0">
              <a:spAutoFit/>
            </a:bodyPr>
            <a:lstStyle/>
            <a:p>
              <a:pPr algn="ctr"/>
              <a:r>
                <a:rPr lang="en-US" sz="1400" dirty="0">
                  <a:latin typeface="Bahnschrift" panose="020B0502040204020203" pitchFamily="34" charset="0"/>
                </a:rPr>
                <a:t>Lightweight and durable, adapted to India's hot climate, with artistic engravings showcasing the rich cultural history.</a:t>
              </a:r>
            </a:p>
          </p:txBody>
        </p:sp>
      </p:grpSp>
      <p:grpSp>
        <p:nvGrpSpPr>
          <p:cNvPr id="89" name="Group 88">
            <a:extLst>
              <a:ext uri="{FF2B5EF4-FFF2-40B4-BE49-F238E27FC236}">
                <a16:creationId xmlns:a16="http://schemas.microsoft.com/office/drawing/2014/main" id="{AE6CA0E6-47C8-339E-372B-03D0299B1FFB}"/>
              </a:ext>
            </a:extLst>
          </p:cNvPr>
          <p:cNvGrpSpPr/>
          <p:nvPr/>
        </p:nvGrpSpPr>
        <p:grpSpPr>
          <a:xfrm>
            <a:off x="7824102" y="172696"/>
            <a:ext cx="4415562" cy="1060795"/>
            <a:chOff x="8935573" y="2638359"/>
            <a:chExt cx="4415562" cy="1060795"/>
          </a:xfrm>
        </p:grpSpPr>
        <p:sp>
          <p:nvSpPr>
            <p:cNvPr id="90" name="TextBox 89">
              <a:extLst>
                <a:ext uri="{FF2B5EF4-FFF2-40B4-BE49-F238E27FC236}">
                  <a16:creationId xmlns:a16="http://schemas.microsoft.com/office/drawing/2014/main" id="{E3E9D838-720D-CFBA-FC48-3606421C2773}"/>
                </a:ext>
              </a:extLst>
            </p:cNvPr>
            <p:cNvSpPr txBox="1"/>
            <p:nvPr/>
          </p:nvSpPr>
          <p:spPr>
            <a:xfrm>
              <a:off x="8935573" y="2638359"/>
              <a:ext cx="4415562" cy="400110"/>
            </a:xfrm>
            <a:prstGeom prst="rect">
              <a:avLst/>
            </a:prstGeom>
            <a:noFill/>
          </p:spPr>
          <p:txBody>
            <a:bodyPr wrap="square" rtlCol="0">
              <a:spAutoFit/>
            </a:bodyPr>
            <a:lstStyle/>
            <a:p>
              <a:pPr algn="ctr"/>
              <a:r>
                <a:rPr lang="en-IN" sz="2000" b="1" dirty="0">
                  <a:effectLst>
                    <a:outerShdw blurRad="38100" dist="38100" dir="2700000" algn="tl">
                      <a:srgbClr val="000000">
                        <a:alpha val="43137"/>
                      </a:srgbClr>
                    </a:outerShdw>
                  </a:effectLst>
                  <a:latin typeface="BankGothic Md BT" panose="020B0807020203060204" pitchFamily="34" charset="0"/>
                </a:rPr>
                <a:t>Materials and Craftsmanship</a:t>
              </a:r>
              <a:endParaRPr lang="en-US" sz="2000" b="1" dirty="0">
                <a:effectLst>
                  <a:outerShdw blurRad="38100" dist="38100" dir="2700000" algn="tl">
                    <a:srgbClr val="000000">
                      <a:alpha val="43137"/>
                    </a:srgbClr>
                  </a:outerShdw>
                </a:effectLst>
                <a:latin typeface="BankGothic Md BT" panose="020B0807020203060204" pitchFamily="34" charset="0"/>
                <a:ea typeface="Open Sans Extrabold" panose="020B0906030804020204" pitchFamily="34" charset="0"/>
                <a:cs typeface="Open Sans Extrabold" panose="020B0906030804020204" pitchFamily="34" charset="0"/>
              </a:endParaRPr>
            </a:p>
          </p:txBody>
        </p:sp>
        <p:sp>
          <p:nvSpPr>
            <p:cNvPr id="91" name="TextBox 90">
              <a:extLst>
                <a:ext uri="{FF2B5EF4-FFF2-40B4-BE49-F238E27FC236}">
                  <a16:creationId xmlns:a16="http://schemas.microsoft.com/office/drawing/2014/main" id="{D2D3F654-F571-5277-77F8-39EE1056E8BF}"/>
                </a:ext>
              </a:extLst>
            </p:cNvPr>
            <p:cNvSpPr txBox="1"/>
            <p:nvPr/>
          </p:nvSpPr>
          <p:spPr>
            <a:xfrm>
              <a:off x="9325938" y="3052823"/>
              <a:ext cx="3616072" cy="646331"/>
            </a:xfrm>
            <a:prstGeom prst="rect">
              <a:avLst/>
            </a:prstGeom>
            <a:noFill/>
          </p:spPr>
          <p:txBody>
            <a:bodyPr wrap="square" rtlCol="0">
              <a:spAutoFit/>
            </a:bodyPr>
            <a:lstStyle/>
            <a:p>
              <a:pPr algn="ctr"/>
              <a:r>
                <a:rPr lang="en-US" sz="1200" dirty="0">
                  <a:latin typeface="Bahnschrift" panose="020B0502040204020203" pitchFamily="34" charset="0"/>
                </a:rPr>
                <a:t>Made using leather, iron, bronze, steel, and padded textiles, with intricate designs reflecting cultural and religious motifs.</a:t>
              </a:r>
            </a:p>
          </p:txBody>
        </p:sp>
      </p:grpSp>
      <p:sp>
        <p:nvSpPr>
          <p:cNvPr id="92" name="TextBox 91">
            <a:extLst>
              <a:ext uri="{FF2B5EF4-FFF2-40B4-BE49-F238E27FC236}">
                <a16:creationId xmlns:a16="http://schemas.microsoft.com/office/drawing/2014/main" id="{5E9F1589-92D2-2A76-ACA0-65F2C15EF57F}"/>
              </a:ext>
            </a:extLst>
          </p:cNvPr>
          <p:cNvSpPr txBox="1"/>
          <p:nvPr/>
        </p:nvSpPr>
        <p:spPr>
          <a:xfrm>
            <a:off x="5031370" y="2780764"/>
            <a:ext cx="2062572" cy="1200329"/>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BankGothic Md BT" panose="020B0807020203060204" pitchFamily="34" charset="0"/>
                <a:ea typeface="Open Sans Extrabold" panose="020B0906030804020204" pitchFamily="34" charset="0"/>
                <a:cs typeface="Open Sans Extrabold" panose="020B0906030804020204" pitchFamily="34" charset="0"/>
              </a:rPr>
              <a:t>ANCIENT</a:t>
            </a:r>
          </a:p>
          <a:p>
            <a:pPr algn="ctr"/>
            <a:r>
              <a:rPr lang="en-US" sz="2400" b="1" dirty="0">
                <a:effectLst>
                  <a:outerShdw blurRad="38100" dist="38100" dir="2700000" algn="tl">
                    <a:srgbClr val="000000">
                      <a:alpha val="43137"/>
                    </a:srgbClr>
                  </a:outerShdw>
                </a:effectLst>
                <a:latin typeface="BankGothic Md BT" panose="020B0807020203060204" pitchFamily="34" charset="0"/>
                <a:ea typeface="Open Sans Extrabold" panose="020B0906030804020204" pitchFamily="34" charset="0"/>
                <a:cs typeface="Open Sans Extrabold" panose="020B0906030804020204" pitchFamily="34" charset="0"/>
              </a:rPr>
              <a:t>INDIAN</a:t>
            </a:r>
          </a:p>
          <a:p>
            <a:pPr algn="ctr"/>
            <a:r>
              <a:rPr lang="en-US" sz="2400" b="1" dirty="0">
                <a:effectLst>
                  <a:outerShdw blurRad="38100" dist="38100" dir="2700000" algn="tl">
                    <a:srgbClr val="000000">
                      <a:alpha val="43137"/>
                    </a:srgbClr>
                  </a:outerShdw>
                </a:effectLst>
                <a:latin typeface="BankGothic Md BT" panose="020B0807020203060204" pitchFamily="34" charset="0"/>
                <a:ea typeface="Open Sans Extrabold" panose="020B0906030804020204" pitchFamily="34" charset="0"/>
                <a:cs typeface="Open Sans Extrabold" panose="020B0906030804020204" pitchFamily="34" charset="0"/>
              </a:rPr>
              <a:t>ARMOURS</a:t>
            </a:r>
          </a:p>
        </p:txBody>
      </p:sp>
      <p:sp>
        <p:nvSpPr>
          <p:cNvPr id="3" name="TextBox 2">
            <a:extLst>
              <a:ext uri="{FF2B5EF4-FFF2-40B4-BE49-F238E27FC236}">
                <a16:creationId xmlns:a16="http://schemas.microsoft.com/office/drawing/2014/main" id="{7388C967-4EFA-EB66-B693-531467823956}"/>
              </a:ext>
            </a:extLst>
          </p:cNvPr>
          <p:cNvSpPr txBox="1"/>
          <p:nvPr/>
        </p:nvSpPr>
        <p:spPr>
          <a:xfrm>
            <a:off x="3819463" y="6388174"/>
            <a:ext cx="4654151"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t>
            </a:r>
            <a:r>
              <a:rPr lang="en-IN" sz="2600" b="1" dirty="0">
                <a:solidFill>
                  <a:schemeClr val="bg1"/>
                </a:solidFill>
                <a:effectLst>
                  <a:outerShdw blurRad="38100" dist="38100" dir="2700000" algn="tl">
                    <a:srgbClr val="000000">
                      <a:alpha val="43137"/>
                    </a:srgbClr>
                  </a:outerShdw>
                </a:effectLst>
                <a:latin typeface="Californian FB" panose="0207040306080B030204" pitchFamily="18" charset="0"/>
              </a:rPr>
              <a:t>Abhishek Upadhyay (D119)</a:t>
            </a:r>
            <a:endPar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5763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strVal val="4*#ppt_w"/>
                                          </p:val>
                                        </p:tav>
                                        <p:tav tm="100000">
                                          <p:val>
                                            <p:strVal val="#ppt_w"/>
                                          </p:val>
                                        </p:tav>
                                      </p:tavLst>
                                    </p:anim>
                                    <p:anim calcmode="lin" valueType="num">
                                      <p:cBhvr>
                                        <p:cTn id="12" dur="500" fill="hold"/>
                                        <p:tgtEl>
                                          <p:spTgt spid="63"/>
                                        </p:tgtEl>
                                        <p:attrNameLst>
                                          <p:attrName>ppt_h</p:attrName>
                                        </p:attrNameLst>
                                      </p:cBhvr>
                                      <p:tavLst>
                                        <p:tav tm="0">
                                          <p:val>
                                            <p:strVal val="4*#ppt_h"/>
                                          </p:val>
                                        </p:tav>
                                        <p:tav tm="100000">
                                          <p:val>
                                            <p:strVal val="#ppt_h"/>
                                          </p:val>
                                        </p:tav>
                                      </p:tavLst>
                                    </p:anim>
                                  </p:childTnLst>
                                </p:cTn>
                              </p:par>
                              <p:par>
                                <p:cTn id="13" presetID="12" presetClass="entr" presetSubtype="8"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p:tgtEl>
                                          <p:spTgt spid="89"/>
                                        </p:tgtEl>
                                        <p:attrNameLst>
                                          <p:attrName>ppt_x</p:attrName>
                                        </p:attrNameLst>
                                      </p:cBhvr>
                                      <p:tavLst>
                                        <p:tav tm="0">
                                          <p:val>
                                            <p:strVal val="#ppt_x-#ppt_w*1.125000"/>
                                          </p:val>
                                        </p:tav>
                                        <p:tav tm="100000">
                                          <p:val>
                                            <p:strVal val="#ppt_x"/>
                                          </p:val>
                                        </p:tav>
                                      </p:tavLst>
                                    </p:anim>
                                    <p:animEffect transition="in" filter="wipe(right)">
                                      <p:cBhvr>
                                        <p:cTn id="16" dur="500"/>
                                        <p:tgtEl>
                                          <p:spTgt spid="89"/>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500" fill="hold"/>
                                        <p:tgtEl>
                                          <p:spTgt spid="58"/>
                                        </p:tgtEl>
                                        <p:attrNameLst>
                                          <p:attrName>ppt_w</p:attrName>
                                        </p:attrNameLst>
                                      </p:cBhvr>
                                      <p:tavLst>
                                        <p:tav tm="0">
                                          <p:val>
                                            <p:fltVal val="0"/>
                                          </p:val>
                                        </p:tav>
                                        <p:tav tm="100000">
                                          <p:val>
                                            <p:strVal val="#ppt_w"/>
                                          </p:val>
                                        </p:tav>
                                      </p:tavLst>
                                    </p:anim>
                                    <p:anim calcmode="lin" valueType="num">
                                      <p:cBhvr>
                                        <p:cTn id="22" dur="500" fill="hold"/>
                                        <p:tgtEl>
                                          <p:spTgt spid="58"/>
                                        </p:tgtEl>
                                        <p:attrNameLst>
                                          <p:attrName>ppt_h</p:attrName>
                                        </p:attrNameLst>
                                      </p:cBhvr>
                                      <p:tavLst>
                                        <p:tav tm="0">
                                          <p:val>
                                            <p:fltVal val="0"/>
                                          </p:val>
                                        </p:tav>
                                        <p:tav tm="100000">
                                          <p:val>
                                            <p:strVal val="#ppt_h"/>
                                          </p:val>
                                        </p:tav>
                                      </p:tavLst>
                                    </p:anim>
                                  </p:childTnLst>
                                </p:cTn>
                              </p:par>
                              <p:par>
                                <p:cTn id="23" presetID="23" presetClass="entr" presetSubtype="32"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p:cTn id="25" dur="500" fill="hold"/>
                                        <p:tgtEl>
                                          <p:spTgt spid="67"/>
                                        </p:tgtEl>
                                        <p:attrNameLst>
                                          <p:attrName>ppt_w</p:attrName>
                                        </p:attrNameLst>
                                      </p:cBhvr>
                                      <p:tavLst>
                                        <p:tav tm="0">
                                          <p:val>
                                            <p:strVal val="4*#ppt_w"/>
                                          </p:val>
                                        </p:tav>
                                        <p:tav tm="100000">
                                          <p:val>
                                            <p:strVal val="#ppt_w"/>
                                          </p:val>
                                        </p:tav>
                                      </p:tavLst>
                                    </p:anim>
                                    <p:anim calcmode="lin" valueType="num">
                                      <p:cBhvr>
                                        <p:cTn id="26" dur="500" fill="hold"/>
                                        <p:tgtEl>
                                          <p:spTgt spid="67"/>
                                        </p:tgtEl>
                                        <p:attrNameLst>
                                          <p:attrName>ppt_h</p:attrName>
                                        </p:attrNameLst>
                                      </p:cBhvr>
                                      <p:tavLst>
                                        <p:tav tm="0">
                                          <p:val>
                                            <p:strVal val="4*#ppt_h"/>
                                          </p:val>
                                        </p:tav>
                                        <p:tav tm="100000">
                                          <p:val>
                                            <p:strVal val="#ppt_h"/>
                                          </p:val>
                                        </p:tav>
                                      </p:tavLst>
                                    </p:anim>
                                  </p:childTnLst>
                                </p:cTn>
                              </p:par>
                              <p:par>
                                <p:cTn id="27" presetID="12" presetClass="entr" presetSubtype="8"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p:tgtEl>
                                          <p:spTgt spid="76"/>
                                        </p:tgtEl>
                                        <p:attrNameLst>
                                          <p:attrName>ppt_x</p:attrName>
                                        </p:attrNameLst>
                                      </p:cBhvr>
                                      <p:tavLst>
                                        <p:tav tm="0">
                                          <p:val>
                                            <p:strVal val="#ppt_x-#ppt_w*1.125000"/>
                                          </p:val>
                                        </p:tav>
                                        <p:tav tm="100000">
                                          <p:val>
                                            <p:strVal val="#ppt_x"/>
                                          </p:val>
                                        </p:tav>
                                      </p:tavLst>
                                    </p:anim>
                                    <p:animEffect transition="in" filter="wipe(right)">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childTnLst>
                                </p:cTn>
                              </p:par>
                              <p:par>
                                <p:cTn id="37" presetID="23" presetClass="entr" presetSubtype="32"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p:cTn id="39" dur="500" fill="hold"/>
                                        <p:tgtEl>
                                          <p:spTgt spid="73"/>
                                        </p:tgtEl>
                                        <p:attrNameLst>
                                          <p:attrName>ppt_w</p:attrName>
                                        </p:attrNameLst>
                                      </p:cBhvr>
                                      <p:tavLst>
                                        <p:tav tm="0">
                                          <p:val>
                                            <p:strVal val="4*#ppt_w"/>
                                          </p:val>
                                        </p:tav>
                                        <p:tav tm="100000">
                                          <p:val>
                                            <p:strVal val="#ppt_w"/>
                                          </p:val>
                                        </p:tav>
                                      </p:tavLst>
                                    </p:anim>
                                    <p:anim calcmode="lin" valueType="num">
                                      <p:cBhvr>
                                        <p:cTn id="40" dur="500" fill="hold"/>
                                        <p:tgtEl>
                                          <p:spTgt spid="73"/>
                                        </p:tgtEl>
                                        <p:attrNameLst>
                                          <p:attrName>ppt_h</p:attrName>
                                        </p:attrNameLst>
                                      </p:cBhvr>
                                      <p:tavLst>
                                        <p:tav tm="0">
                                          <p:val>
                                            <p:strVal val="4*#ppt_h"/>
                                          </p:val>
                                        </p:tav>
                                        <p:tav tm="100000">
                                          <p:val>
                                            <p:strVal val="#ppt_h"/>
                                          </p:val>
                                        </p:tav>
                                      </p:tavLst>
                                    </p:anim>
                                  </p:childTnLst>
                                </p:cTn>
                              </p:par>
                              <p:par>
                                <p:cTn id="41" presetID="12" presetClass="entr" presetSubtype="8" fill="hold" nodeType="with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additive="base">
                                        <p:cTn id="43" dur="500"/>
                                        <p:tgtEl>
                                          <p:spTgt spid="77"/>
                                        </p:tgtEl>
                                        <p:attrNameLst>
                                          <p:attrName>ppt_x</p:attrName>
                                        </p:attrNameLst>
                                      </p:cBhvr>
                                      <p:tavLst>
                                        <p:tav tm="0">
                                          <p:val>
                                            <p:strVal val="#ppt_x-#ppt_w*1.125000"/>
                                          </p:val>
                                        </p:tav>
                                        <p:tav tm="100000">
                                          <p:val>
                                            <p:strVal val="#ppt_x"/>
                                          </p:val>
                                        </p:tav>
                                      </p:tavLst>
                                    </p:anim>
                                    <p:animEffect transition="in" filter="wipe(right)">
                                      <p:cBhvr>
                                        <p:cTn id="44" dur="5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childTnLst>
                                </p:cTn>
                              </p:par>
                              <p:par>
                                <p:cTn id="51" presetID="23" presetClass="entr" presetSubtype="32"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strVal val="4*#ppt_w"/>
                                          </p:val>
                                        </p:tav>
                                        <p:tav tm="100000">
                                          <p:val>
                                            <p:strVal val="#ppt_w"/>
                                          </p:val>
                                        </p:tav>
                                      </p:tavLst>
                                    </p:anim>
                                    <p:anim calcmode="lin" valueType="num">
                                      <p:cBhvr>
                                        <p:cTn id="54" dur="500" fill="hold"/>
                                        <p:tgtEl>
                                          <p:spTgt spid="69"/>
                                        </p:tgtEl>
                                        <p:attrNameLst>
                                          <p:attrName>ppt_h</p:attrName>
                                        </p:attrNameLst>
                                      </p:cBhvr>
                                      <p:tavLst>
                                        <p:tav tm="0">
                                          <p:val>
                                            <p:strVal val="4*#ppt_h"/>
                                          </p:val>
                                        </p:tav>
                                        <p:tav tm="100000">
                                          <p:val>
                                            <p:strVal val="#ppt_h"/>
                                          </p:val>
                                        </p:tav>
                                      </p:tavLst>
                                    </p:anim>
                                  </p:childTnLst>
                                </p:cTn>
                              </p:par>
                              <p:par>
                                <p:cTn id="55" presetID="12" presetClass="entr" presetSubtype="2"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cBhvr additive="base">
                                        <p:cTn id="57" dur="500"/>
                                        <p:tgtEl>
                                          <p:spTgt spid="80"/>
                                        </p:tgtEl>
                                        <p:attrNameLst>
                                          <p:attrName>ppt_x</p:attrName>
                                        </p:attrNameLst>
                                      </p:cBhvr>
                                      <p:tavLst>
                                        <p:tav tm="0">
                                          <p:val>
                                            <p:strVal val="#ppt_x+#ppt_w*1.125000"/>
                                          </p:val>
                                        </p:tav>
                                        <p:tav tm="100000">
                                          <p:val>
                                            <p:strVal val="#ppt_x"/>
                                          </p:val>
                                        </p:tav>
                                      </p:tavLst>
                                    </p:anim>
                                    <p:animEffect transition="in" filter="wipe(left)">
                                      <p:cBhvr>
                                        <p:cTn id="58" dur="5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p:cTn id="63" dur="500" fill="hold"/>
                                        <p:tgtEl>
                                          <p:spTgt spid="61"/>
                                        </p:tgtEl>
                                        <p:attrNameLst>
                                          <p:attrName>ppt_w</p:attrName>
                                        </p:attrNameLst>
                                      </p:cBhvr>
                                      <p:tavLst>
                                        <p:tav tm="0">
                                          <p:val>
                                            <p:fltVal val="0"/>
                                          </p:val>
                                        </p:tav>
                                        <p:tav tm="100000">
                                          <p:val>
                                            <p:strVal val="#ppt_w"/>
                                          </p:val>
                                        </p:tav>
                                      </p:tavLst>
                                    </p:anim>
                                    <p:anim calcmode="lin" valueType="num">
                                      <p:cBhvr>
                                        <p:cTn id="64" dur="500" fill="hold"/>
                                        <p:tgtEl>
                                          <p:spTgt spid="61"/>
                                        </p:tgtEl>
                                        <p:attrNameLst>
                                          <p:attrName>ppt_h</p:attrName>
                                        </p:attrNameLst>
                                      </p:cBhvr>
                                      <p:tavLst>
                                        <p:tav tm="0">
                                          <p:val>
                                            <p:fltVal val="0"/>
                                          </p:val>
                                        </p:tav>
                                        <p:tav tm="100000">
                                          <p:val>
                                            <p:strVal val="#ppt_h"/>
                                          </p:val>
                                        </p:tav>
                                      </p:tavLst>
                                    </p:anim>
                                  </p:childTnLst>
                                </p:cTn>
                              </p:par>
                              <p:par>
                                <p:cTn id="65" presetID="23" presetClass="entr" presetSubtype="32"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p:cTn id="67" dur="500" fill="hold"/>
                                        <p:tgtEl>
                                          <p:spTgt spid="71"/>
                                        </p:tgtEl>
                                        <p:attrNameLst>
                                          <p:attrName>ppt_w</p:attrName>
                                        </p:attrNameLst>
                                      </p:cBhvr>
                                      <p:tavLst>
                                        <p:tav tm="0">
                                          <p:val>
                                            <p:strVal val="4*#ppt_w"/>
                                          </p:val>
                                        </p:tav>
                                        <p:tav tm="100000">
                                          <p:val>
                                            <p:strVal val="#ppt_w"/>
                                          </p:val>
                                        </p:tav>
                                      </p:tavLst>
                                    </p:anim>
                                    <p:anim calcmode="lin" valueType="num">
                                      <p:cBhvr>
                                        <p:cTn id="68" dur="500" fill="hold"/>
                                        <p:tgtEl>
                                          <p:spTgt spid="71"/>
                                        </p:tgtEl>
                                        <p:attrNameLst>
                                          <p:attrName>ppt_h</p:attrName>
                                        </p:attrNameLst>
                                      </p:cBhvr>
                                      <p:tavLst>
                                        <p:tav tm="0">
                                          <p:val>
                                            <p:strVal val="4*#ppt_h"/>
                                          </p:val>
                                        </p:tav>
                                        <p:tav tm="100000">
                                          <p:val>
                                            <p:strVal val="#ppt_h"/>
                                          </p:val>
                                        </p:tav>
                                      </p:tavLst>
                                    </p:anim>
                                  </p:childTnLst>
                                </p:cTn>
                              </p:par>
                              <p:par>
                                <p:cTn id="69" presetID="12" presetClass="entr" presetSubtype="2" fill="hold" nodeType="with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p:tgtEl>
                                          <p:spTgt spid="83"/>
                                        </p:tgtEl>
                                        <p:attrNameLst>
                                          <p:attrName>ppt_x</p:attrName>
                                        </p:attrNameLst>
                                      </p:cBhvr>
                                      <p:tavLst>
                                        <p:tav tm="0">
                                          <p:val>
                                            <p:strVal val="#ppt_x+#ppt_w*1.125000"/>
                                          </p:val>
                                        </p:tav>
                                        <p:tav tm="100000">
                                          <p:val>
                                            <p:strVal val="#ppt_x"/>
                                          </p:val>
                                        </p:tav>
                                      </p:tavLst>
                                    </p:anim>
                                    <p:animEffect transition="in" filter="wipe(left)">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fltVal val="0"/>
                                          </p:val>
                                        </p:tav>
                                        <p:tav tm="100000">
                                          <p:val>
                                            <p:strVal val="#ppt_h"/>
                                          </p:val>
                                        </p:tav>
                                      </p:tavLst>
                                    </p:anim>
                                  </p:childTnLst>
                                </p:cTn>
                              </p:par>
                              <p:par>
                                <p:cTn id="79" presetID="23" presetClass="entr" presetSubtype="32"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p:cTn id="81" dur="500" fill="hold"/>
                                        <p:tgtEl>
                                          <p:spTgt spid="65"/>
                                        </p:tgtEl>
                                        <p:attrNameLst>
                                          <p:attrName>ppt_w</p:attrName>
                                        </p:attrNameLst>
                                      </p:cBhvr>
                                      <p:tavLst>
                                        <p:tav tm="0">
                                          <p:val>
                                            <p:strVal val="4*#ppt_w"/>
                                          </p:val>
                                        </p:tav>
                                        <p:tav tm="100000">
                                          <p:val>
                                            <p:strVal val="#ppt_w"/>
                                          </p:val>
                                        </p:tav>
                                      </p:tavLst>
                                    </p:anim>
                                    <p:anim calcmode="lin" valueType="num">
                                      <p:cBhvr>
                                        <p:cTn id="82" dur="500" fill="hold"/>
                                        <p:tgtEl>
                                          <p:spTgt spid="65"/>
                                        </p:tgtEl>
                                        <p:attrNameLst>
                                          <p:attrName>ppt_h</p:attrName>
                                        </p:attrNameLst>
                                      </p:cBhvr>
                                      <p:tavLst>
                                        <p:tav tm="0">
                                          <p:val>
                                            <p:strVal val="4*#ppt_h"/>
                                          </p:val>
                                        </p:tav>
                                        <p:tav tm="100000">
                                          <p:val>
                                            <p:strVal val="#ppt_h"/>
                                          </p:val>
                                        </p:tav>
                                      </p:tavLst>
                                    </p:anim>
                                  </p:childTnLst>
                                </p:cTn>
                              </p:par>
                              <p:par>
                                <p:cTn id="83" presetID="12" presetClass="entr" presetSubtype="2"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 calcmode="lin" valueType="num">
                                      <p:cBhvr additive="base">
                                        <p:cTn id="85" dur="500"/>
                                        <p:tgtEl>
                                          <p:spTgt spid="86"/>
                                        </p:tgtEl>
                                        <p:attrNameLst>
                                          <p:attrName>ppt_x</p:attrName>
                                        </p:attrNameLst>
                                      </p:cBhvr>
                                      <p:tavLst>
                                        <p:tav tm="0">
                                          <p:val>
                                            <p:strVal val="#ppt_x+#ppt_w*1.125000"/>
                                          </p:val>
                                        </p:tav>
                                        <p:tav tm="100000">
                                          <p:val>
                                            <p:strVal val="#ppt_x"/>
                                          </p:val>
                                        </p:tav>
                                      </p:tavLst>
                                    </p:anim>
                                    <p:animEffect transition="in" filter="wipe(left)">
                                      <p:cBhvr>
                                        <p:cTn id="8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61" grpId="0" animBg="1"/>
      <p:bldP spid="58" grpId="0" animBg="1"/>
      <p:bldP spid="60"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dian armor ensemble, 17th-18th... - The Archaeologist | Facebook">
            <a:extLst>
              <a:ext uri="{FF2B5EF4-FFF2-40B4-BE49-F238E27FC236}">
                <a16:creationId xmlns:a16="http://schemas.microsoft.com/office/drawing/2014/main" id="{193A79CE-2F0E-BE9E-2818-5257CF91DDE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3156857" cy="37664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s this armor? I'm not very knowledgeable on eastern armor. :  r/ArmsandArmor">
            <a:extLst>
              <a:ext uri="{FF2B5EF4-FFF2-40B4-BE49-F238E27FC236}">
                <a16:creationId xmlns:a16="http://schemas.microsoft.com/office/drawing/2014/main" id="{53026F80-FE1F-5636-563B-733D2B7EB14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156858" y="0"/>
            <a:ext cx="5467380" cy="37664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047B1A6-9CEC-BB61-ADF8-7163BE4E663F}"/>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8624238" y="1"/>
            <a:ext cx="3567762" cy="377329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in page">
            <a:extLst>
              <a:ext uri="{FF2B5EF4-FFF2-40B4-BE49-F238E27FC236}">
                <a16:creationId xmlns:a16="http://schemas.microsoft.com/office/drawing/2014/main" id="{1B320EA1-0E38-7DE1-FE1A-0C682C996EF0}"/>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 y="3766457"/>
            <a:ext cx="4778829" cy="309154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8 Char Aina Chahar Aina Image: PICRYL - Public Domain Media Search Engine  Public Domain Search}">
            <a:extLst>
              <a:ext uri="{FF2B5EF4-FFF2-40B4-BE49-F238E27FC236}">
                <a16:creationId xmlns:a16="http://schemas.microsoft.com/office/drawing/2014/main" id="{508BB4CD-827C-323F-7540-C63E87E14FFE}"/>
              </a:ext>
            </a:extLst>
          </p:cNvPr>
          <p:cNvPicPr>
            <a:picLocks noChangeAspect="1" noChangeArrowheads="1"/>
          </p:cNvPicPr>
          <p:nvPr/>
        </p:nvPicPr>
        <p:blipFill>
          <a:blip r:embed="rId6">
            <a:alphaModFix amt="70000"/>
            <a:extLst>
              <a:ext uri="{28A0092B-C50C-407E-A947-70E740481C1C}">
                <a14:useLocalDpi xmlns:a14="http://schemas.microsoft.com/office/drawing/2010/main" val="0"/>
              </a:ext>
            </a:extLst>
          </a:blip>
          <a:srcRect/>
          <a:stretch>
            <a:fillRect/>
          </a:stretch>
        </p:blipFill>
        <p:spPr bwMode="auto">
          <a:xfrm>
            <a:off x="4778828" y="3766457"/>
            <a:ext cx="7413172" cy="3091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DAB993-5533-9F4C-FB95-934EEDBDBAED}"/>
              </a:ext>
            </a:extLst>
          </p:cNvPr>
          <p:cNvSpPr txBox="1"/>
          <p:nvPr/>
        </p:nvSpPr>
        <p:spPr>
          <a:xfrm>
            <a:off x="352051" y="1426147"/>
            <a:ext cx="2835071" cy="1200329"/>
          </a:xfrm>
          <a:prstGeom prst="rect">
            <a:avLst/>
          </a:prstGeom>
          <a:noFill/>
        </p:spPr>
        <p:txBody>
          <a:bodyPr wrap="square" rtlCol="0">
            <a:spAutoFit/>
          </a:bodyPr>
          <a:lstStyle/>
          <a:p>
            <a:r>
              <a:rPr lang="en-IN" sz="2400" b="1" dirty="0">
                <a:effectLst>
                  <a:outerShdw blurRad="38100" dist="38100" dir="2700000" algn="tl">
                    <a:srgbClr val="000000">
                      <a:alpha val="43137"/>
                    </a:srgbClr>
                  </a:outerShdw>
                </a:effectLst>
                <a:latin typeface="Copperplate Gothic Bold" panose="020E0705020206020404" pitchFamily="34" charset="0"/>
              </a:rPr>
              <a:t>IRON AND STEEL ARMOUR</a:t>
            </a:r>
          </a:p>
        </p:txBody>
      </p:sp>
      <p:sp>
        <p:nvSpPr>
          <p:cNvPr id="6" name="TextBox 5">
            <a:extLst>
              <a:ext uri="{FF2B5EF4-FFF2-40B4-BE49-F238E27FC236}">
                <a16:creationId xmlns:a16="http://schemas.microsoft.com/office/drawing/2014/main" id="{3419FB9F-43C8-0AC5-705E-E6C6A505E152}"/>
              </a:ext>
            </a:extLst>
          </p:cNvPr>
          <p:cNvSpPr txBox="1"/>
          <p:nvPr/>
        </p:nvSpPr>
        <p:spPr>
          <a:xfrm>
            <a:off x="4604658" y="1472596"/>
            <a:ext cx="2397609" cy="830997"/>
          </a:xfrm>
          <a:prstGeom prst="rect">
            <a:avLst/>
          </a:prstGeom>
          <a:noFill/>
        </p:spPr>
        <p:txBody>
          <a:bodyPr wrap="square" rtlCol="0">
            <a:spAutoFit/>
          </a:bodyPr>
          <a:lstStyle/>
          <a:p>
            <a:r>
              <a:rPr lang="en-IN" sz="2400" b="1" dirty="0">
                <a:effectLst>
                  <a:outerShdw blurRad="38100" dist="38100" dir="2700000" algn="tl">
                    <a:srgbClr val="000000">
                      <a:alpha val="43137"/>
                    </a:srgbClr>
                  </a:outerShdw>
                </a:effectLst>
                <a:latin typeface="Copperplate Gothic Bold" panose="020E0705020206020404" pitchFamily="34" charset="0"/>
              </a:rPr>
              <a:t>BRONZE ARMOUR</a:t>
            </a:r>
          </a:p>
        </p:txBody>
      </p:sp>
      <p:sp>
        <p:nvSpPr>
          <p:cNvPr id="7" name="TextBox 6">
            <a:extLst>
              <a:ext uri="{FF2B5EF4-FFF2-40B4-BE49-F238E27FC236}">
                <a16:creationId xmlns:a16="http://schemas.microsoft.com/office/drawing/2014/main" id="{FA43A9BB-DB6B-5291-5D46-8E97433A6C11}"/>
              </a:ext>
            </a:extLst>
          </p:cNvPr>
          <p:cNvSpPr txBox="1"/>
          <p:nvPr/>
        </p:nvSpPr>
        <p:spPr>
          <a:xfrm>
            <a:off x="9488275" y="1472596"/>
            <a:ext cx="2028810" cy="830997"/>
          </a:xfrm>
          <a:prstGeom prst="rect">
            <a:avLst/>
          </a:prstGeom>
          <a:noFill/>
        </p:spPr>
        <p:txBody>
          <a:bodyPr wrap="square" rtlCol="0">
            <a:spAutoFit/>
          </a:bodyPr>
          <a:lstStyle/>
          <a:p>
            <a:r>
              <a:rPr lang="en-IN" sz="2400" b="1" dirty="0">
                <a:effectLst>
                  <a:outerShdw blurRad="38100" dist="38100" dir="2700000" algn="tl">
                    <a:srgbClr val="000000">
                      <a:alpha val="43137"/>
                    </a:srgbClr>
                  </a:outerShdw>
                </a:effectLst>
                <a:latin typeface="Copperplate Gothic Bold" panose="020E0705020206020404" pitchFamily="34" charset="0"/>
              </a:rPr>
              <a:t>SCALE ARMOUR</a:t>
            </a:r>
          </a:p>
        </p:txBody>
      </p:sp>
      <p:sp>
        <p:nvSpPr>
          <p:cNvPr id="8" name="TextBox 7">
            <a:extLst>
              <a:ext uri="{FF2B5EF4-FFF2-40B4-BE49-F238E27FC236}">
                <a16:creationId xmlns:a16="http://schemas.microsoft.com/office/drawing/2014/main" id="{D4634310-8296-3996-54DC-6EE39DB39B64}"/>
              </a:ext>
            </a:extLst>
          </p:cNvPr>
          <p:cNvSpPr txBox="1"/>
          <p:nvPr/>
        </p:nvSpPr>
        <p:spPr>
          <a:xfrm>
            <a:off x="3917496" y="5015055"/>
            <a:ext cx="5812972" cy="461665"/>
          </a:xfrm>
          <a:prstGeom prst="rect">
            <a:avLst/>
          </a:prstGeom>
          <a:noFill/>
        </p:spPr>
        <p:txBody>
          <a:bodyPr wrap="square" rtlCol="0">
            <a:spAutoFit/>
          </a:bodyPr>
          <a:lstStyle/>
          <a:p>
            <a:r>
              <a:rPr lang="en-IN" sz="2400" b="1" dirty="0">
                <a:effectLst>
                  <a:outerShdw blurRad="38100" dist="38100" dir="2700000" algn="tl">
                    <a:srgbClr val="000000">
                      <a:alpha val="43137"/>
                    </a:srgbClr>
                  </a:outerShdw>
                </a:effectLst>
                <a:latin typeface="Copperplate Gothic Bold" panose="020E0705020206020404" pitchFamily="34" charset="0"/>
              </a:rPr>
              <a:t>CHAHAR AINA ARMOUR</a:t>
            </a:r>
          </a:p>
        </p:txBody>
      </p:sp>
      <p:sp>
        <p:nvSpPr>
          <p:cNvPr id="9" name="TextBox 8">
            <a:extLst>
              <a:ext uri="{FF2B5EF4-FFF2-40B4-BE49-F238E27FC236}">
                <a16:creationId xmlns:a16="http://schemas.microsoft.com/office/drawing/2014/main" id="{144E05BC-36A2-8A9F-82FC-98A3C6C17C65}"/>
              </a:ext>
            </a:extLst>
          </p:cNvPr>
          <p:cNvSpPr txBox="1"/>
          <p:nvPr/>
        </p:nvSpPr>
        <p:spPr>
          <a:xfrm>
            <a:off x="-127908" y="3230405"/>
            <a:ext cx="12447816" cy="1015663"/>
          </a:xfrm>
          <a:prstGeom prst="rect">
            <a:avLst/>
          </a:prstGeom>
          <a:noFill/>
        </p:spPr>
        <p:txBody>
          <a:bodyPr wrap="square">
            <a:spAutoFit/>
          </a:bodyPr>
          <a:lstStyle/>
          <a:p>
            <a:pPr algn="ctr"/>
            <a:r>
              <a:rPr lang="en-IN" sz="6000" b="1" dirty="0">
                <a:effectLst>
                  <a:outerShdw blurRad="38100" dist="38100" dir="2700000" algn="tl">
                    <a:srgbClr val="000000">
                      <a:alpha val="43137"/>
                    </a:srgbClr>
                  </a:outerShdw>
                </a:effectLst>
                <a:latin typeface="Felix Titling" panose="04060505060202020A04" pitchFamily="82" charset="0"/>
              </a:rPr>
              <a:t>TYPES OF ANCIENT ARMOURS</a:t>
            </a:r>
          </a:p>
        </p:txBody>
      </p:sp>
      <p:sp>
        <p:nvSpPr>
          <p:cNvPr id="2" name="TextBox 1">
            <a:extLst>
              <a:ext uri="{FF2B5EF4-FFF2-40B4-BE49-F238E27FC236}">
                <a16:creationId xmlns:a16="http://schemas.microsoft.com/office/drawing/2014/main" id="{4DF40012-6FCD-B238-6B57-9B368824A81A}"/>
              </a:ext>
            </a:extLst>
          </p:cNvPr>
          <p:cNvSpPr txBox="1"/>
          <p:nvPr/>
        </p:nvSpPr>
        <p:spPr>
          <a:xfrm>
            <a:off x="7144687" y="6012772"/>
            <a:ext cx="4825940"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-Abhishek Upadhyay (D119)</a:t>
            </a:r>
          </a:p>
        </p:txBody>
      </p:sp>
    </p:spTree>
    <p:extLst>
      <p:ext uri="{BB962C8B-B14F-4D97-AF65-F5344CB8AC3E}">
        <p14:creationId xmlns:p14="http://schemas.microsoft.com/office/powerpoint/2010/main" val="24365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500"/>
                                        <p:tgtEl>
                                          <p:spTgt spid="5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8"/>
                                        </p:tgtEl>
                                        <p:attrNameLst>
                                          <p:attrName>style.visibility</p:attrName>
                                        </p:attrNameLst>
                                      </p:cBhvr>
                                      <p:to>
                                        <p:strVal val="visible"/>
                                      </p:to>
                                    </p:set>
                                    <p:animEffect transition="in" filter="fade">
                                      <p:cBhvr>
                                        <p:cTn id="31" dur="500"/>
                                        <p:tgtEl>
                                          <p:spTgt spid="5128"/>
                                        </p:tgtEl>
                                      </p:cBhvr>
                                    </p:animEffect>
                                  </p:childTnLst>
                                </p:cTn>
                              </p:par>
                              <p:par>
                                <p:cTn id="32" presetID="10" presetClass="entr" presetSubtype="0" fill="hold" nodeType="withEffect">
                                  <p:stCondLst>
                                    <p:cond delay="0"/>
                                  </p:stCondLst>
                                  <p:childTnLst>
                                    <p:set>
                                      <p:cBhvr>
                                        <p:cTn id="33" dur="1" fill="hold">
                                          <p:stCondLst>
                                            <p:cond delay="0"/>
                                          </p:stCondLst>
                                        </p:cTn>
                                        <p:tgtEl>
                                          <p:spTgt spid="5130"/>
                                        </p:tgtEl>
                                        <p:attrNameLst>
                                          <p:attrName>style.visibility</p:attrName>
                                        </p:attrNameLst>
                                      </p:cBhvr>
                                      <p:to>
                                        <p:strVal val="visible"/>
                                      </p:to>
                                    </p:set>
                                    <p:animEffect transition="in" filter="fade">
                                      <p:cBhvr>
                                        <p:cTn id="34" dur="500"/>
                                        <p:tgtEl>
                                          <p:spTgt spid="51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A7AEE-262F-1C13-AA9F-6CF649C87E94}"/>
              </a:ext>
            </a:extLst>
          </p:cNvPr>
          <p:cNvPicPr>
            <a:picLocks noChangeAspect="1"/>
          </p:cNvPicPr>
          <p:nvPr/>
        </p:nvPicPr>
        <p:blipFill>
          <a:blip r:embed="rId2">
            <a:alphaModFix amt="35000"/>
          </a:blip>
          <a:stretch>
            <a:fillRect/>
          </a:stretch>
        </p:blipFill>
        <p:spPr>
          <a:xfrm>
            <a:off x="-25334" y="0"/>
            <a:ext cx="12217333" cy="6858000"/>
          </a:xfrm>
          <a:prstGeom prst="rect">
            <a:avLst/>
          </a:prstGeom>
        </p:spPr>
      </p:pic>
      <p:sp>
        <p:nvSpPr>
          <p:cNvPr id="52" name="Rectangle 1">
            <a:extLst>
              <a:ext uri="{FF2B5EF4-FFF2-40B4-BE49-F238E27FC236}">
                <a16:creationId xmlns:a16="http://schemas.microsoft.com/office/drawing/2014/main" id="{09535C4E-5DC0-4181-9744-987A711F2907}"/>
              </a:ext>
            </a:extLst>
          </p:cNvPr>
          <p:cNvSpPr/>
          <p:nvPr/>
        </p:nvSpPr>
        <p:spPr>
          <a:xfrm flipH="1" flipV="1">
            <a:off x="-1320804" y="2381498"/>
            <a:ext cx="6078505" cy="1893717"/>
          </a:xfrm>
          <a:custGeom>
            <a:avLst/>
            <a:gdLst>
              <a:gd name="connsiteX0" fmla="*/ 0 w 6078505"/>
              <a:gd name="connsiteY0" fmla="*/ 0 h 1893717"/>
              <a:gd name="connsiteX1" fmla="*/ 6078505 w 6078505"/>
              <a:gd name="connsiteY1" fmla="*/ 0 h 1893717"/>
              <a:gd name="connsiteX2" fmla="*/ 6078505 w 6078505"/>
              <a:gd name="connsiteY2" fmla="*/ 1893717 h 1893717"/>
              <a:gd name="connsiteX3" fmla="*/ 0 w 6078505"/>
              <a:gd name="connsiteY3" fmla="*/ 1893717 h 1893717"/>
              <a:gd name="connsiteX4" fmla="*/ 0 w 6078505"/>
              <a:gd name="connsiteY4" fmla="*/ 0 h 1893717"/>
              <a:gd name="connsiteX0" fmla="*/ 0 w 6078505"/>
              <a:gd name="connsiteY0" fmla="*/ 0 h 1893717"/>
              <a:gd name="connsiteX1" fmla="*/ 6078505 w 6078505"/>
              <a:gd name="connsiteY1" fmla="*/ 0 h 1893717"/>
              <a:gd name="connsiteX2" fmla="*/ 6078505 w 6078505"/>
              <a:gd name="connsiteY2" fmla="*/ 1893717 h 1893717"/>
              <a:gd name="connsiteX3" fmla="*/ 204716 w 6078505"/>
              <a:gd name="connsiteY3" fmla="*/ 1811831 h 1893717"/>
              <a:gd name="connsiteX4" fmla="*/ 0 w 6078505"/>
              <a:gd name="connsiteY4" fmla="*/ 0 h 189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505" h="1893717">
                <a:moveTo>
                  <a:pt x="0" y="0"/>
                </a:moveTo>
                <a:lnTo>
                  <a:pt x="6078505" y="0"/>
                </a:lnTo>
                <a:lnTo>
                  <a:pt x="6078505" y="1893717"/>
                </a:lnTo>
                <a:lnTo>
                  <a:pt x="204716" y="1811831"/>
                </a:lnTo>
                <a:lnTo>
                  <a:pt x="0" y="0"/>
                </a:lnTo>
                <a:close/>
              </a:path>
            </a:pathLst>
          </a:custGeom>
          <a:gradFill flip="none" rotWithShape="1">
            <a:gsLst>
              <a:gs pos="0">
                <a:srgbClr val="FF9900">
                  <a:alpha val="2400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1">
            <a:extLst>
              <a:ext uri="{FF2B5EF4-FFF2-40B4-BE49-F238E27FC236}">
                <a16:creationId xmlns:a16="http://schemas.microsoft.com/office/drawing/2014/main" id="{C378DE02-B820-4351-86F9-FA38917FE73F}"/>
              </a:ext>
            </a:extLst>
          </p:cNvPr>
          <p:cNvSpPr/>
          <p:nvPr/>
        </p:nvSpPr>
        <p:spPr>
          <a:xfrm flipH="1">
            <a:off x="329195" y="4236640"/>
            <a:ext cx="6078505" cy="1893717"/>
          </a:xfrm>
          <a:custGeom>
            <a:avLst/>
            <a:gdLst>
              <a:gd name="connsiteX0" fmla="*/ 0 w 6078505"/>
              <a:gd name="connsiteY0" fmla="*/ 0 h 1893717"/>
              <a:gd name="connsiteX1" fmla="*/ 6078505 w 6078505"/>
              <a:gd name="connsiteY1" fmla="*/ 0 h 1893717"/>
              <a:gd name="connsiteX2" fmla="*/ 6078505 w 6078505"/>
              <a:gd name="connsiteY2" fmla="*/ 1893717 h 1893717"/>
              <a:gd name="connsiteX3" fmla="*/ 0 w 6078505"/>
              <a:gd name="connsiteY3" fmla="*/ 1893717 h 1893717"/>
              <a:gd name="connsiteX4" fmla="*/ 0 w 6078505"/>
              <a:gd name="connsiteY4" fmla="*/ 0 h 1893717"/>
              <a:gd name="connsiteX0" fmla="*/ 0 w 6078505"/>
              <a:gd name="connsiteY0" fmla="*/ 0 h 1893717"/>
              <a:gd name="connsiteX1" fmla="*/ 6078505 w 6078505"/>
              <a:gd name="connsiteY1" fmla="*/ 0 h 1893717"/>
              <a:gd name="connsiteX2" fmla="*/ 6078505 w 6078505"/>
              <a:gd name="connsiteY2" fmla="*/ 1893717 h 1893717"/>
              <a:gd name="connsiteX3" fmla="*/ 204716 w 6078505"/>
              <a:gd name="connsiteY3" fmla="*/ 1811831 h 1893717"/>
              <a:gd name="connsiteX4" fmla="*/ 0 w 6078505"/>
              <a:gd name="connsiteY4" fmla="*/ 0 h 189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505" h="1893717">
                <a:moveTo>
                  <a:pt x="0" y="0"/>
                </a:moveTo>
                <a:lnTo>
                  <a:pt x="6078505" y="0"/>
                </a:lnTo>
                <a:lnTo>
                  <a:pt x="6078505" y="1893717"/>
                </a:lnTo>
                <a:lnTo>
                  <a:pt x="204716" y="1811831"/>
                </a:lnTo>
                <a:lnTo>
                  <a:pt x="0" y="0"/>
                </a:lnTo>
                <a:close/>
              </a:path>
            </a:pathLst>
          </a:custGeom>
          <a:gradFill flip="none" rotWithShape="1">
            <a:gsLst>
              <a:gs pos="0">
                <a:srgbClr val="009999">
                  <a:alpha val="6400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
            <a:extLst>
              <a:ext uri="{FF2B5EF4-FFF2-40B4-BE49-F238E27FC236}">
                <a16:creationId xmlns:a16="http://schemas.microsoft.com/office/drawing/2014/main" id="{B66DC28E-DA1F-43C6-9232-BFAB027F706F}"/>
              </a:ext>
            </a:extLst>
          </p:cNvPr>
          <p:cNvSpPr/>
          <p:nvPr/>
        </p:nvSpPr>
        <p:spPr>
          <a:xfrm>
            <a:off x="6719400" y="3199176"/>
            <a:ext cx="6078505" cy="1893717"/>
          </a:xfrm>
          <a:custGeom>
            <a:avLst/>
            <a:gdLst>
              <a:gd name="connsiteX0" fmla="*/ 0 w 6078505"/>
              <a:gd name="connsiteY0" fmla="*/ 0 h 1893717"/>
              <a:gd name="connsiteX1" fmla="*/ 6078505 w 6078505"/>
              <a:gd name="connsiteY1" fmla="*/ 0 h 1893717"/>
              <a:gd name="connsiteX2" fmla="*/ 6078505 w 6078505"/>
              <a:gd name="connsiteY2" fmla="*/ 1893717 h 1893717"/>
              <a:gd name="connsiteX3" fmla="*/ 0 w 6078505"/>
              <a:gd name="connsiteY3" fmla="*/ 1893717 h 1893717"/>
              <a:gd name="connsiteX4" fmla="*/ 0 w 6078505"/>
              <a:gd name="connsiteY4" fmla="*/ 0 h 1893717"/>
              <a:gd name="connsiteX0" fmla="*/ 0 w 6078505"/>
              <a:gd name="connsiteY0" fmla="*/ 0 h 1893717"/>
              <a:gd name="connsiteX1" fmla="*/ 6078505 w 6078505"/>
              <a:gd name="connsiteY1" fmla="*/ 0 h 1893717"/>
              <a:gd name="connsiteX2" fmla="*/ 6078505 w 6078505"/>
              <a:gd name="connsiteY2" fmla="*/ 1893717 h 1893717"/>
              <a:gd name="connsiteX3" fmla="*/ 204716 w 6078505"/>
              <a:gd name="connsiteY3" fmla="*/ 1811831 h 1893717"/>
              <a:gd name="connsiteX4" fmla="*/ 0 w 6078505"/>
              <a:gd name="connsiteY4" fmla="*/ 0 h 189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505" h="1893717">
                <a:moveTo>
                  <a:pt x="0" y="0"/>
                </a:moveTo>
                <a:lnTo>
                  <a:pt x="6078505" y="0"/>
                </a:lnTo>
                <a:lnTo>
                  <a:pt x="6078505" y="1893717"/>
                </a:lnTo>
                <a:lnTo>
                  <a:pt x="204716" y="1811831"/>
                </a:lnTo>
                <a:lnTo>
                  <a:pt x="0" y="0"/>
                </a:lnTo>
                <a:close/>
              </a:path>
            </a:pathLst>
          </a:custGeom>
          <a:gradFill flip="none" rotWithShape="1">
            <a:gsLst>
              <a:gs pos="0">
                <a:srgbClr val="FF3399">
                  <a:alpha val="3500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088BEBC-2BA8-4E62-87DF-88C67B5087B8}"/>
              </a:ext>
            </a:extLst>
          </p:cNvPr>
          <p:cNvSpPr/>
          <p:nvPr/>
        </p:nvSpPr>
        <p:spPr>
          <a:xfrm>
            <a:off x="4916182" y="1395076"/>
            <a:ext cx="6078505" cy="1893717"/>
          </a:xfrm>
          <a:custGeom>
            <a:avLst/>
            <a:gdLst>
              <a:gd name="connsiteX0" fmla="*/ 0 w 6078505"/>
              <a:gd name="connsiteY0" fmla="*/ 0 h 1893717"/>
              <a:gd name="connsiteX1" fmla="*/ 6078505 w 6078505"/>
              <a:gd name="connsiteY1" fmla="*/ 0 h 1893717"/>
              <a:gd name="connsiteX2" fmla="*/ 6078505 w 6078505"/>
              <a:gd name="connsiteY2" fmla="*/ 1893717 h 1893717"/>
              <a:gd name="connsiteX3" fmla="*/ 0 w 6078505"/>
              <a:gd name="connsiteY3" fmla="*/ 1893717 h 1893717"/>
              <a:gd name="connsiteX4" fmla="*/ 0 w 6078505"/>
              <a:gd name="connsiteY4" fmla="*/ 0 h 1893717"/>
              <a:gd name="connsiteX0" fmla="*/ 0 w 6078505"/>
              <a:gd name="connsiteY0" fmla="*/ 0 h 1893717"/>
              <a:gd name="connsiteX1" fmla="*/ 6078505 w 6078505"/>
              <a:gd name="connsiteY1" fmla="*/ 0 h 1893717"/>
              <a:gd name="connsiteX2" fmla="*/ 6078505 w 6078505"/>
              <a:gd name="connsiteY2" fmla="*/ 1893717 h 1893717"/>
              <a:gd name="connsiteX3" fmla="*/ 204716 w 6078505"/>
              <a:gd name="connsiteY3" fmla="*/ 1811831 h 1893717"/>
              <a:gd name="connsiteX4" fmla="*/ 0 w 6078505"/>
              <a:gd name="connsiteY4" fmla="*/ 0 h 189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505" h="1893717">
                <a:moveTo>
                  <a:pt x="0" y="0"/>
                </a:moveTo>
                <a:lnTo>
                  <a:pt x="6078505" y="0"/>
                </a:lnTo>
                <a:lnTo>
                  <a:pt x="6078505" y="1893717"/>
                </a:lnTo>
                <a:lnTo>
                  <a:pt x="204716" y="1811831"/>
                </a:lnTo>
                <a:lnTo>
                  <a:pt x="0" y="0"/>
                </a:lnTo>
                <a:close/>
              </a:path>
            </a:pathLst>
          </a:custGeom>
          <a:gradFill flip="none" rotWithShape="1">
            <a:gsLst>
              <a:gs pos="0">
                <a:srgbClr val="3333FF">
                  <a:alpha val="2700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380B30C-7162-4C4B-BE1A-AE73915856A4}"/>
              </a:ext>
            </a:extLst>
          </p:cNvPr>
          <p:cNvGrpSpPr/>
          <p:nvPr/>
        </p:nvGrpSpPr>
        <p:grpSpPr>
          <a:xfrm>
            <a:off x="4135754" y="2355521"/>
            <a:ext cx="1934913" cy="1919694"/>
            <a:chOff x="4135754" y="2355521"/>
            <a:chExt cx="1934913" cy="1919694"/>
          </a:xfrm>
        </p:grpSpPr>
        <p:sp>
          <p:nvSpPr>
            <p:cNvPr id="12" name="Freeform: Shape 11">
              <a:extLst>
                <a:ext uri="{FF2B5EF4-FFF2-40B4-BE49-F238E27FC236}">
                  <a16:creationId xmlns:a16="http://schemas.microsoft.com/office/drawing/2014/main" id="{CCCC4CAF-8436-41A1-933B-C394924F1021}"/>
                </a:ext>
              </a:extLst>
            </p:cNvPr>
            <p:cNvSpPr/>
            <p:nvPr/>
          </p:nvSpPr>
          <p:spPr>
            <a:xfrm flipH="1" flipV="1">
              <a:off x="4135754" y="2355521"/>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CC3300"/>
                </a:gs>
                <a:gs pos="100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EC7738D-1023-4070-B328-E97F153D199B}"/>
                </a:ext>
              </a:extLst>
            </p:cNvPr>
            <p:cNvSpPr txBox="1"/>
            <p:nvPr/>
          </p:nvSpPr>
          <p:spPr>
            <a:xfrm>
              <a:off x="4413746" y="3316051"/>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02</a:t>
              </a:r>
            </a:p>
          </p:txBody>
        </p:sp>
      </p:grpSp>
      <p:grpSp>
        <p:nvGrpSpPr>
          <p:cNvPr id="43" name="Group 42">
            <a:extLst>
              <a:ext uri="{FF2B5EF4-FFF2-40B4-BE49-F238E27FC236}">
                <a16:creationId xmlns:a16="http://schemas.microsoft.com/office/drawing/2014/main" id="{42CFC16D-A39C-4B10-AC93-D4C200F338A0}"/>
              </a:ext>
            </a:extLst>
          </p:cNvPr>
          <p:cNvGrpSpPr/>
          <p:nvPr/>
        </p:nvGrpSpPr>
        <p:grpSpPr>
          <a:xfrm>
            <a:off x="6005355" y="4174224"/>
            <a:ext cx="1934913" cy="1919694"/>
            <a:chOff x="6005355" y="4174224"/>
            <a:chExt cx="1934913" cy="1919694"/>
          </a:xfrm>
        </p:grpSpPr>
        <p:sp>
          <p:nvSpPr>
            <p:cNvPr id="13" name="Freeform: Shape 12">
              <a:extLst>
                <a:ext uri="{FF2B5EF4-FFF2-40B4-BE49-F238E27FC236}">
                  <a16:creationId xmlns:a16="http://schemas.microsoft.com/office/drawing/2014/main" id="{7CFB3E13-B667-4214-AD08-BDB8F28D6375}"/>
                </a:ext>
              </a:extLst>
            </p:cNvPr>
            <p:cNvSpPr/>
            <p:nvPr/>
          </p:nvSpPr>
          <p:spPr>
            <a:xfrm flipH="1" flipV="1">
              <a:off x="6005355" y="4174224"/>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006666"/>
                </a:gs>
                <a:gs pos="100000">
                  <a:srgbClr val="0099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6DE1C7-8BFC-4504-AF58-06991FF3B106}"/>
                </a:ext>
              </a:extLst>
            </p:cNvPr>
            <p:cNvSpPr txBox="1"/>
            <p:nvPr/>
          </p:nvSpPr>
          <p:spPr>
            <a:xfrm>
              <a:off x="6246083" y="5145095"/>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04</a:t>
              </a:r>
            </a:p>
          </p:txBody>
        </p:sp>
      </p:grpSp>
      <p:sp>
        <p:nvSpPr>
          <p:cNvPr id="49" name="Rectangle 48">
            <a:extLst>
              <a:ext uri="{FF2B5EF4-FFF2-40B4-BE49-F238E27FC236}">
                <a16:creationId xmlns:a16="http://schemas.microsoft.com/office/drawing/2014/main" id="{7446D7FF-38FE-4E31-A621-65196B351876}"/>
              </a:ext>
            </a:extLst>
          </p:cNvPr>
          <p:cNvSpPr/>
          <p:nvPr/>
        </p:nvSpPr>
        <p:spPr>
          <a:xfrm rot="18870927" flipV="1">
            <a:off x="5135183" y="-136583"/>
            <a:ext cx="656083" cy="8321040"/>
          </a:xfrm>
          <a:prstGeom prst="rect">
            <a:avLst/>
          </a:prstGeom>
          <a:gradFill>
            <a:gsLst>
              <a:gs pos="94000">
                <a:schemeClr val="tx1">
                  <a:alpha val="48000"/>
                </a:schemeClr>
              </a:gs>
              <a:gs pos="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01D6A75-1EF7-4476-B638-F22F53EEB1F2}"/>
              </a:ext>
            </a:extLst>
          </p:cNvPr>
          <p:cNvSpPr/>
          <p:nvPr/>
        </p:nvSpPr>
        <p:spPr>
          <a:xfrm rot="18870927" flipH="1">
            <a:off x="5655892" y="-403711"/>
            <a:ext cx="45719" cy="8321040"/>
          </a:xfrm>
          <a:prstGeom prst="rect">
            <a:avLst/>
          </a:prstGeom>
          <a:solidFill>
            <a:schemeClr val="bg1"/>
          </a:solidFill>
          <a:ln>
            <a:noFill/>
          </a:ln>
          <a:effectLst>
            <a:outerShdw blurRad="88900" dist="76200" dir="8100000" algn="tr"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23E83405-B511-4690-842F-088BBA39BB1E}"/>
              </a:ext>
            </a:extLst>
          </p:cNvPr>
          <p:cNvGrpSpPr/>
          <p:nvPr/>
        </p:nvGrpSpPr>
        <p:grpSpPr>
          <a:xfrm>
            <a:off x="3303949" y="1353837"/>
            <a:ext cx="1934913" cy="1919694"/>
            <a:chOff x="3303949" y="1353837"/>
            <a:chExt cx="1934913" cy="1919694"/>
          </a:xfrm>
        </p:grpSpPr>
        <p:sp>
          <p:nvSpPr>
            <p:cNvPr id="9" name="Freeform: Shape 8">
              <a:extLst>
                <a:ext uri="{FF2B5EF4-FFF2-40B4-BE49-F238E27FC236}">
                  <a16:creationId xmlns:a16="http://schemas.microsoft.com/office/drawing/2014/main" id="{7C3B6268-FDDA-498B-A356-C01B1048F77F}"/>
                </a:ext>
              </a:extLst>
            </p:cNvPr>
            <p:cNvSpPr/>
            <p:nvPr/>
          </p:nvSpPr>
          <p:spPr>
            <a:xfrm>
              <a:off x="3303949" y="1353837"/>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000066"/>
                </a:gs>
                <a:gs pos="100000">
                  <a:srgbClr val="3333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F49AEB2-191C-4D1D-AE45-7B24710AE096}"/>
                </a:ext>
              </a:extLst>
            </p:cNvPr>
            <p:cNvSpPr txBox="1"/>
            <p:nvPr/>
          </p:nvSpPr>
          <p:spPr>
            <a:xfrm>
              <a:off x="4135754" y="1605798"/>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01</a:t>
              </a:r>
            </a:p>
          </p:txBody>
        </p:sp>
      </p:grpSp>
      <p:grpSp>
        <p:nvGrpSpPr>
          <p:cNvPr id="41" name="Group 40">
            <a:extLst>
              <a:ext uri="{FF2B5EF4-FFF2-40B4-BE49-F238E27FC236}">
                <a16:creationId xmlns:a16="http://schemas.microsoft.com/office/drawing/2014/main" id="{83AB22DA-2787-4542-88A1-C8686F537610}"/>
              </a:ext>
            </a:extLst>
          </p:cNvPr>
          <p:cNvGrpSpPr/>
          <p:nvPr/>
        </p:nvGrpSpPr>
        <p:grpSpPr>
          <a:xfrm>
            <a:off x="5173550" y="3186188"/>
            <a:ext cx="1934913" cy="1919694"/>
            <a:chOff x="5173550" y="3172540"/>
            <a:chExt cx="1934913" cy="1919694"/>
          </a:xfrm>
        </p:grpSpPr>
        <p:sp>
          <p:nvSpPr>
            <p:cNvPr id="14" name="Freeform: Shape 13">
              <a:extLst>
                <a:ext uri="{FF2B5EF4-FFF2-40B4-BE49-F238E27FC236}">
                  <a16:creationId xmlns:a16="http://schemas.microsoft.com/office/drawing/2014/main" id="{9268F8E4-966A-477C-A89A-F24AF71FE678}"/>
                </a:ext>
              </a:extLst>
            </p:cNvPr>
            <p:cNvSpPr/>
            <p:nvPr/>
          </p:nvSpPr>
          <p:spPr>
            <a:xfrm>
              <a:off x="5173550" y="3172540"/>
              <a:ext cx="1934913" cy="1919694"/>
            </a:xfrm>
            <a:custGeom>
              <a:avLst/>
              <a:gdLst>
                <a:gd name="connsiteX0" fmla="*/ 246797 w 1934913"/>
                <a:gd name="connsiteY0" fmla="*/ 0 h 1919694"/>
                <a:gd name="connsiteX1" fmla="*/ 1597282 w 1934913"/>
                <a:gd name="connsiteY1" fmla="*/ 0 h 1919694"/>
                <a:gd name="connsiteX2" fmla="*/ 1934913 w 1934913"/>
                <a:gd name="connsiteY2" fmla="*/ 337631 h 1919694"/>
                <a:gd name="connsiteX3" fmla="*/ 1934913 w 1934913"/>
                <a:gd name="connsiteY3" fmla="*/ 1688116 h 1919694"/>
                <a:gd name="connsiteX4" fmla="*/ 1877251 w 1934913"/>
                <a:gd name="connsiteY4" fmla="*/ 1876889 h 1919694"/>
                <a:gd name="connsiteX5" fmla="*/ 1841934 w 1934913"/>
                <a:gd name="connsiteY5" fmla="*/ 1919694 h 1919694"/>
                <a:gd name="connsiteX6" fmla="*/ 0 w 1934913"/>
                <a:gd name="connsiteY6" fmla="*/ 108654 h 1919694"/>
                <a:gd name="connsiteX7" fmla="*/ 8056 w 1934913"/>
                <a:gd name="connsiteY7" fmla="*/ 98890 h 1919694"/>
                <a:gd name="connsiteX8" fmla="*/ 246797 w 1934913"/>
                <a:gd name="connsiteY8" fmla="*/ 0 h 19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913" h="1919694">
                  <a:moveTo>
                    <a:pt x="246797" y="0"/>
                  </a:moveTo>
                  <a:lnTo>
                    <a:pt x="1597282" y="0"/>
                  </a:lnTo>
                  <a:cubicBezTo>
                    <a:pt x="1783750" y="0"/>
                    <a:pt x="1934913" y="151163"/>
                    <a:pt x="1934913" y="337631"/>
                  </a:cubicBezTo>
                  <a:lnTo>
                    <a:pt x="1934913" y="1688116"/>
                  </a:lnTo>
                  <a:cubicBezTo>
                    <a:pt x="1934913" y="1758042"/>
                    <a:pt x="1913656" y="1823002"/>
                    <a:pt x="1877251" y="1876889"/>
                  </a:cubicBezTo>
                  <a:lnTo>
                    <a:pt x="1841934" y="1919694"/>
                  </a:lnTo>
                  <a:lnTo>
                    <a:pt x="0" y="108654"/>
                  </a:lnTo>
                  <a:lnTo>
                    <a:pt x="8056" y="98890"/>
                  </a:lnTo>
                  <a:cubicBezTo>
                    <a:pt x="69155" y="37791"/>
                    <a:pt x="153563" y="0"/>
                    <a:pt x="246797" y="0"/>
                  </a:cubicBezTo>
                  <a:close/>
                </a:path>
              </a:pathLst>
            </a:custGeom>
            <a:gradFill flip="none" rotWithShape="1">
              <a:gsLst>
                <a:gs pos="14000">
                  <a:srgbClr val="CC0066"/>
                </a:gs>
                <a:gs pos="100000">
                  <a:srgbClr val="FF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F4C6B02-DD9F-42C7-A531-D718CE9B2281}"/>
                </a:ext>
              </a:extLst>
            </p:cNvPr>
            <p:cNvSpPr txBox="1"/>
            <p:nvPr/>
          </p:nvSpPr>
          <p:spPr>
            <a:xfrm>
              <a:off x="6096000" y="3397704"/>
              <a:ext cx="75854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03</a:t>
              </a:r>
            </a:p>
          </p:txBody>
        </p:sp>
      </p:grpSp>
      <p:grpSp>
        <p:nvGrpSpPr>
          <p:cNvPr id="44" name="Group 43">
            <a:extLst>
              <a:ext uri="{FF2B5EF4-FFF2-40B4-BE49-F238E27FC236}">
                <a16:creationId xmlns:a16="http://schemas.microsoft.com/office/drawing/2014/main" id="{B9C6B249-582D-44E0-BAF9-38D0E868C62F}"/>
              </a:ext>
            </a:extLst>
          </p:cNvPr>
          <p:cNvGrpSpPr/>
          <p:nvPr/>
        </p:nvGrpSpPr>
        <p:grpSpPr>
          <a:xfrm>
            <a:off x="5549859" y="1369352"/>
            <a:ext cx="6078504" cy="882478"/>
            <a:chOff x="5549859" y="1369352"/>
            <a:chExt cx="6078504" cy="882478"/>
          </a:xfrm>
        </p:grpSpPr>
        <p:grpSp>
          <p:nvGrpSpPr>
            <p:cNvPr id="21" name="Group 20">
              <a:extLst>
                <a:ext uri="{FF2B5EF4-FFF2-40B4-BE49-F238E27FC236}">
                  <a16:creationId xmlns:a16="http://schemas.microsoft.com/office/drawing/2014/main" id="{D8DF186A-D332-4EFC-94AF-E880F63BAB5F}"/>
                </a:ext>
              </a:extLst>
            </p:cNvPr>
            <p:cNvGrpSpPr/>
            <p:nvPr/>
          </p:nvGrpSpPr>
          <p:grpSpPr>
            <a:xfrm>
              <a:off x="5549859" y="1445147"/>
              <a:ext cx="6078504" cy="806683"/>
              <a:chOff x="5549859" y="1445147"/>
              <a:chExt cx="6078504" cy="806683"/>
            </a:xfrm>
          </p:grpSpPr>
          <p:sp>
            <p:nvSpPr>
              <p:cNvPr id="19" name="TextBox 18">
                <a:extLst>
                  <a:ext uri="{FF2B5EF4-FFF2-40B4-BE49-F238E27FC236}">
                    <a16:creationId xmlns:a16="http://schemas.microsoft.com/office/drawing/2014/main" id="{B0AF0E39-1507-4E05-BC55-4078E4DA1E5D}"/>
                  </a:ext>
                </a:extLst>
              </p:cNvPr>
              <p:cNvSpPr txBox="1"/>
              <p:nvPr/>
            </p:nvSpPr>
            <p:spPr>
              <a:xfrm>
                <a:off x="5549859" y="1445147"/>
                <a:ext cx="2405576" cy="338554"/>
              </a:xfrm>
              <a:prstGeom prst="rect">
                <a:avLst/>
              </a:prstGeom>
              <a:noFill/>
            </p:spPr>
            <p:txBody>
              <a:bodyPr wrap="square" rtlCol="0">
                <a:spAutoFit/>
              </a:bodyPr>
              <a:lstStyle/>
              <a:p>
                <a:r>
                  <a:rPr lang="en-US" sz="1600" b="1" dirty="0">
                    <a:solidFill>
                      <a:srgbClr val="000066"/>
                    </a:solidFill>
                    <a:latin typeface="Century Gothic" panose="020B0502020202020204" pitchFamily="34" charset="0"/>
                  </a:rPr>
                  <a:t>SUPREME LEADER</a:t>
                </a:r>
                <a:endParaRPr lang="en-US" sz="1600" b="1" dirty="0">
                  <a:solidFill>
                    <a:srgbClr val="3333FF"/>
                  </a:solidFill>
                  <a:latin typeface="Century Gothic" panose="020B0502020202020204" pitchFamily="34" charset="0"/>
                </a:endParaRPr>
              </a:p>
            </p:txBody>
          </p:sp>
          <p:sp>
            <p:nvSpPr>
              <p:cNvPr id="20" name="TextBox 19">
                <a:extLst>
                  <a:ext uri="{FF2B5EF4-FFF2-40B4-BE49-F238E27FC236}">
                    <a16:creationId xmlns:a16="http://schemas.microsoft.com/office/drawing/2014/main" id="{91D0F14F-C3BE-4007-A7D7-BFE047F8F559}"/>
                  </a:ext>
                </a:extLst>
              </p:cNvPr>
              <p:cNvSpPr txBox="1"/>
              <p:nvPr/>
            </p:nvSpPr>
            <p:spPr>
              <a:xfrm>
                <a:off x="5549859" y="1728610"/>
                <a:ext cx="6078504" cy="523220"/>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latin typeface="Century Gothic" panose="020B0502020202020204" pitchFamily="34" charset="0"/>
                  </a:rPr>
                  <a:t>The King or Emperor acted as the commander-in-chief, with absolute authority over military operations.</a:t>
                </a:r>
                <a:endParaRPr lang="en-US" sz="1400"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ndParaRPr>
              </a:p>
            </p:txBody>
          </p:sp>
        </p:grpSp>
        <p:pic>
          <p:nvPicPr>
            <p:cNvPr id="23" name="Graphic 22" descr="Backpack">
              <a:extLst>
                <a:ext uri="{FF2B5EF4-FFF2-40B4-BE49-F238E27FC236}">
                  <a16:creationId xmlns:a16="http://schemas.microsoft.com/office/drawing/2014/main" id="{2E27CAA6-3493-46DA-987B-40CC7CD78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1524" y="1369352"/>
              <a:ext cx="365760" cy="365760"/>
            </a:xfrm>
            <a:prstGeom prst="rect">
              <a:avLst/>
            </a:prstGeom>
          </p:spPr>
        </p:pic>
      </p:grpSp>
      <p:grpSp>
        <p:nvGrpSpPr>
          <p:cNvPr id="46" name="Group 45">
            <a:extLst>
              <a:ext uri="{FF2B5EF4-FFF2-40B4-BE49-F238E27FC236}">
                <a16:creationId xmlns:a16="http://schemas.microsoft.com/office/drawing/2014/main" id="{51BB4C06-9486-492D-8C85-BD101062C8B7}"/>
              </a:ext>
            </a:extLst>
          </p:cNvPr>
          <p:cNvGrpSpPr/>
          <p:nvPr/>
        </p:nvGrpSpPr>
        <p:grpSpPr>
          <a:xfrm>
            <a:off x="7235233" y="3429000"/>
            <a:ext cx="4501662" cy="1035730"/>
            <a:chOff x="7134892" y="3450492"/>
            <a:chExt cx="4501662" cy="1035730"/>
          </a:xfrm>
        </p:grpSpPr>
        <p:grpSp>
          <p:nvGrpSpPr>
            <p:cNvPr id="30" name="Group 29">
              <a:extLst>
                <a:ext uri="{FF2B5EF4-FFF2-40B4-BE49-F238E27FC236}">
                  <a16:creationId xmlns:a16="http://schemas.microsoft.com/office/drawing/2014/main" id="{AEE628C3-F7C4-48C6-89CF-4199A6EF5945}"/>
                </a:ext>
              </a:extLst>
            </p:cNvPr>
            <p:cNvGrpSpPr/>
            <p:nvPr/>
          </p:nvGrpSpPr>
          <p:grpSpPr>
            <a:xfrm>
              <a:off x="7134892" y="3464095"/>
              <a:ext cx="4501662" cy="1022127"/>
              <a:chOff x="5549859" y="1445147"/>
              <a:chExt cx="4501662" cy="1022127"/>
            </a:xfrm>
          </p:grpSpPr>
          <p:sp>
            <p:nvSpPr>
              <p:cNvPr id="31" name="TextBox 30">
                <a:extLst>
                  <a:ext uri="{FF2B5EF4-FFF2-40B4-BE49-F238E27FC236}">
                    <a16:creationId xmlns:a16="http://schemas.microsoft.com/office/drawing/2014/main" id="{85FE64B0-ED94-417C-A3F2-BF8016DEAD94}"/>
                  </a:ext>
                </a:extLst>
              </p:cNvPr>
              <p:cNvSpPr txBox="1"/>
              <p:nvPr/>
            </p:nvSpPr>
            <p:spPr>
              <a:xfrm>
                <a:off x="5549859" y="1445147"/>
                <a:ext cx="3462362" cy="338554"/>
              </a:xfrm>
              <a:prstGeom prst="rect">
                <a:avLst/>
              </a:prstGeom>
              <a:noFill/>
            </p:spPr>
            <p:txBody>
              <a:bodyPr wrap="square" rtlCol="0">
                <a:spAutoFit/>
              </a:bodyPr>
              <a:lstStyle/>
              <a:p>
                <a:r>
                  <a:rPr lang="en-US" sz="1600" b="1" dirty="0">
                    <a:solidFill>
                      <a:srgbClr val="CC0066"/>
                    </a:solidFill>
                    <a:latin typeface="Century Gothic" panose="020B0502020202020204" pitchFamily="34" charset="0"/>
                  </a:rPr>
                  <a:t>UNIT AND AUXILIARY LEADERS</a:t>
                </a:r>
                <a:endParaRPr lang="en-US" sz="1600" b="1" dirty="0">
                  <a:solidFill>
                    <a:srgbClr val="FF3399"/>
                  </a:solidFill>
                  <a:latin typeface="Century Gothic" panose="020B0502020202020204" pitchFamily="34" charset="0"/>
                </a:endParaRPr>
              </a:p>
            </p:txBody>
          </p:sp>
          <p:sp>
            <p:nvSpPr>
              <p:cNvPr id="32" name="TextBox 31">
                <a:extLst>
                  <a:ext uri="{FF2B5EF4-FFF2-40B4-BE49-F238E27FC236}">
                    <a16:creationId xmlns:a16="http://schemas.microsoft.com/office/drawing/2014/main" id="{20F0374E-A21C-4E50-AA31-D889CDEDE2AE}"/>
                  </a:ext>
                </a:extLst>
              </p:cNvPr>
              <p:cNvSpPr txBox="1"/>
              <p:nvPr/>
            </p:nvSpPr>
            <p:spPr>
              <a:xfrm>
                <a:off x="5549859" y="1728610"/>
                <a:ext cx="4501662" cy="738664"/>
              </a:xfrm>
              <a:prstGeom prst="rect">
                <a:avLst/>
              </a:prstGeom>
              <a:noFill/>
            </p:spPr>
            <p:txBody>
              <a:bodyPr wrap="square" rtlCol="0">
                <a:spAutoFit/>
              </a:bodyPr>
              <a:lstStyle/>
              <a:p>
                <a:r>
                  <a:rPr lang="en-US" sz="1400" dirty="0">
                    <a:latin typeface="Century Gothic" panose="020B0502020202020204" pitchFamily="34" charset="0"/>
                  </a:rPr>
                  <a:t>Local chieftains, tribal leaders, and </a:t>
                </a:r>
                <a:r>
                  <a:rPr lang="en-US" sz="1400" b="1" dirty="0" err="1">
                    <a:latin typeface="Century Gothic" panose="020B0502020202020204" pitchFamily="34" charset="0"/>
                  </a:rPr>
                  <a:t>Dandadhyakshas</a:t>
                </a:r>
                <a:r>
                  <a:rPr lang="en-US" sz="1400" dirty="0">
                    <a:latin typeface="Century Gothic" panose="020B0502020202020204" pitchFamily="34" charset="0"/>
                  </a:rPr>
                  <a:t> managed smaller units and auxiliary troops</a:t>
                </a:r>
              </a:p>
            </p:txBody>
          </p:sp>
        </p:grpSp>
        <p:pic>
          <p:nvPicPr>
            <p:cNvPr id="25" name="Graphic 24" descr="Globe">
              <a:extLst>
                <a:ext uri="{FF2B5EF4-FFF2-40B4-BE49-F238E27FC236}">
                  <a16:creationId xmlns:a16="http://schemas.microsoft.com/office/drawing/2014/main" id="{ECC646EB-31E4-4023-A8B9-1B36B47599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9602" y="3450492"/>
              <a:ext cx="365760" cy="365760"/>
            </a:xfrm>
            <a:prstGeom prst="rect">
              <a:avLst/>
            </a:prstGeom>
          </p:spPr>
        </p:pic>
      </p:grpSp>
      <p:grpSp>
        <p:nvGrpSpPr>
          <p:cNvPr id="45" name="Group 44">
            <a:extLst>
              <a:ext uri="{FF2B5EF4-FFF2-40B4-BE49-F238E27FC236}">
                <a16:creationId xmlns:a16="http://schemas.microsoft.com/office/drawing/2014/main" id="{5C42711A-AFD3-4AD0-8BD3-2E7CE71BE097}"/>
              </a:ext>
            </a:extLst>
          </p:cNvPr>
          <p:cNvGrpSpPr/>
          <p:nvPr/>
        </p:nvGrpSpPr>
        <p:grpSpPr>
          <a:xfrm>
            <a:off x="283695" y="2576133"/>
            <a:ext cx="3775638" cy="1165118"/>
            <a:chOff x="378709" y="2567857"/>
            <a:chExt cx="3775638" cy="1165118"/>
          </a:xfrm>
        </p:grpSpPr>
        <p:grpSp>
          <p:nvGrpSpPr>
            <p:cNvPr id="36" name="Group 35">
              <a:extLst>
                <a:ext uri="{FF2B5EF4-FFF2-40B4-BE49-F238E27FC236}">
                  <a16:creationId xmlns:a16="http://schemas.microsoft.com/office/drawing/2014/main" id="{00D31B45-9B92-4529-A454-1E461FFCE21D}"/>
                </a:ext>
              </a:extLst>
            </p:cNvPr>
            <p:cNvGrpSpPr/>
            <p:nvPr/>
          </p:nvGrpSpPr>
          <p:grpSpPr>
            <a:xfrm>
              <a:off x="378709" y="2595063"/>
              <a:ext cx="3775638" cy="1137912"/>
              <a:chOff x="378709" y="2595063"/>
              <a:chExt cx="3775638" cy="1137912"/>
            </a:xfrm>
          </p:grpSpPr>
          <p:sp>
            <p:nvSpPr>
              <p:cNvPr id="34" name="TextBox 33">
                <a:extLst>
                  <a:ext uri="{FF2B5EF4-FFF2-40B4-BE49-F238E27FC236}">
                    <a16:creationId xmlns:a16="http://schemas.microsoft.com/office/drawing/2014/main" id="{5DA2A712-F373-4E26-AEBB-E93884792BF4}"/>
                  </a:ext>
                </a:extLst>
              </p:cNvPr>
              <p:cNvSpPr txBox="1"/>
              <p:nvPr/>
            </p:nvSpPr>
            <p:spPr>
              <a:xfrm>
                <a:off x="1748771" y="2595063"/>
                <a:ext cx="2405576" cy="338554"/>
              </a:xfrm>
              <a:prstGeom prst="rect">
                <a:avLst/>
              </a:prstGeom>
              <a:noFill/>
            </p:spPr>
            <p:txBody>
              <a:bodyPr wrap="square" rtlCol="0">
                <a:spAutoFit/>
              </a:bodyPr>
              <a:lstStyle/>
              <a:p>
                <a:pPr algn="r"/>
                <a:r>
                  <a:rPr lang="en-US" sz="1600" b="1" dirty="0">
                    <a:solidFill>
                      <a:srgbClr val="CC3300"/>
                    </a:solidFill>
                    <a:latin typeface="Century Gothic" panose="020B0502020202020204" pitchFamily="34" charset="0"/>
                  </a:rPr>
                  <a:t>MILITARY HIERACHY</a:t>
                </a:r>
                <a:endParaRPr lang="en-US" sz="1600" b="1" dirty="0">
                  <a:solidFill>
                    <a:srgbClr val="FF9900"/>
                  </a:solidFill>
                  <a:latin typeface="Century Gothic" panose="020B0502020202020204" pitchFamily="34" charset="0"/>
                </a:endParaRPr>
              </a:p>
            </p:txBody>
          </p:sp>
          <p:sp>
            <p:nvSpPr>
              <p:cNvPr id="35" name="TextBox 34">
                <a:extLst>
                  <a:ext uri="{FF2B5EF4-FFF2-40B4-BE49-F238E27FC236}">
                    <a16:creationId xmlns:a16="http://schemas.microsoft.com/office/drawing/2014/main" id="{11FFB5EC-2FEB-4C12-A27F-FBF72F212AED}"/>
                  </a:ext>
                </a:extLst>
              </p:cNvPr>
              <p:cNvSpPr txBox="1"/>
              <p:nvPr/>
            </p:nvSpPr>
            <p:spPr>
              <a:xfrm>
                <a:off x="378709" y="2901978"/>
                <a:ext cx="3775637" cy="830997"/>
              </a:xfrm>
              <a:prstGeom prst="rect">
                <a:avLst/>
              </a:prstGeom>
              <a:noFill/>
            </p:spPr>
            <p:txBody>
              <a:bodyPr wrap="square" rtlCol="0">
                <a:spAutoFit/>
              </a:bodyPr>
              <a:lstStyle/>
              <a:p>
                <a:pPr algn="r"/>
                <a:r>
                  <a:rPr lang="en-US" sz="1200" b="1" dirty="0">
                    <a:effectLst>
                      <a:outerShdw blurRad="38100" dist="38100" dir="2700000" algn="tl">
                        <a:srgbClr val="000000">
                          <a:alpha val="43137"/>
                        </a:srgbClr>
                      </a:outerShdw>
                    </a:effectLst>
                    <a:latin typeface="Century Gothic" panose="020B0502020202020204" pitchFamily="34" charset="0"/>
                  </a:rPr>
                  <a:t>Senapati (General)</a:t>
                </a:r>
                <a:r>
                  <a:rPr lang="en-US" sz="1200" dirty="0">
                    <a:effectLst>
                      <a:outerShdw blurRad="38100" dist="38100" dir="2700000" algn="tl">
                        <a:srgbClr val="000000">
                          <a:alpha val="43137"/>
                        </a:srgbClr>
                      </a:outerShdw>
                    </a:effectLst>
                    <a:latin typeface="Century Gothic" panose="020B0502020202020204" pitchFamily="34" charset="0"/>
                  </a:rPr>
                  <a:t> led the forces, supported by regional commanders like </a:t>
                </a:r>
                <a:r>
                  <a:rPr lang="en-US" sz="1200" b="1" dirty="0" err="1">
                    <a:effectLst>
                      <a:outerShdw blurRad="38100" dist="38100" dir="2700000" algn="tl">
                        <a:srgbClr val="000000">
                          <a:alpha val="43137"/>
                        </a:srgbClr>
                      </a:outerShdw>
                    </a:effectLst>
                    <a:latin typeface="Century Gothic" panose="020B0502020202020204" pitchFamily="34" charset="0"/>
                  </a:rPr>
                  <a:t>Mahasenapati</a:t>
                </a:r>
                <a:r>
                  <a:rPr lang="en-US" sz="1200" dirty="0">
                    <a:effectLst>
                      <a:outerShdw blurRad="38100" dist="38100" dir="2700000" algn="tl">
                        <a:srgbClr val="000000">
                          <a:alpha val="43137"/>
                        </a:srgbClr>
                      </a:outerShdw>
                    </a:effectLst>
                    <a:latin typeface="Century Gothic" panose="020B0502020202020204" pitchFamily="34" charset="0"/>
                  </a:rPr>
                  <a:t>, and specialized leaders for elephants, cavalry, infantry, and chariots.</a:t>
                </a:r>
                <a:endParaRPr lang="en-US" sz="1200"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ndParaRPr>
              </a:p>
            </p:txBody>
          </p:sp>
        </p:grpSp>
        <p:pic>
          <p:nvPicPr>
            <p:cNvPr id="27" name="Graphic 26" descr="Atom">
              <a:extLst>
                <a:ext uri="{FF2B5EF4-FFF2-40B4-BE49-F238E27FC236}">
                  <a16:creationId xmlns:a16="http://schemas.microsoft.com/office/drawing/2014/main" id="{943EA632-D7A0-4250-BF44-3F64F4458F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2036" y="2567857"/>
              <a:ext cx="365760" cy="365760"/>
            </a:xfrm>
            <a:prstGeom prst="rect">
              <a:avLst/>
            </a:prstGeom>
          </p:spPr>
        </p:pic>
      </p:grpSp>
      <p:grpSp>
        <p:nvGrpSpPr>
          <p:cNvPr id="47" name="Group 46">
            <a:extLst>
              <a:ext uri="{FF2B5EF4-FFF2-40B4-BE49-F238E27FC236}">
                <a16:creationId xmlns:a16="http://schemas.microsoft.com/office/drawing/2014/main" id="{637FDB63-F932-4647-A840-2F91D039C137}"/>
              </a:ext>
            </a:extLst>
          </p:cNvPr>
          <p:cNvGrpSpPr/>
          <p:nvPr/>
        </p:nvGrpSpPr>
        <p:grpSpPr>
          <a:xfrm>
            <a:off x="1204510" y="4954199"/>
            <a:ext cx="4738778" cy="830135"/>
            <a:chOff x="1204510" y="4954199"/>
            <a:chExt cx="4738778" cy="830135"/>
          </a:xfrm>
        </p:grpSpPr>
        <p:grpSp>
          <p:nvGrpSpPr>
            <p:cNvPr id="37" name="Group 36">
              <a:extLst>
                <a:ext uri="{FF2B5EF4-FFF2-40B4-BE49-F238E27FC236}">
                  <a16:creationId xmlns:a16="http://schemas.microsoft.com/office/drawing/2014/main" id="{F82AEADC-ED1B-4426-AC03-412D8829A843}"/>
                </a:ext>
              </a:extLst>
            </p:cNvPr>
            <p:cNvGrpSpPr/>
            <p:nvPr/>
          </p:nvGrpSpPr>
          <p:grpSpPr>
            <a:xfrm>
              <a:off x="1204510" y="4954199"/>
              <a:ext cx="4738778" cy="830135"/>
              <a:chOff x="-584431" y="2595063"/>
              <a:chExt cx="4738778" cy="830135"/>
            </a:xfrm>
          </p:grpSpPr>
          <p:sp>
            <p:nvSpPr>
              <p:cNvPr id="38" name="TextBox 37">
                <a:extLst>
                  <a:ext uri="{FF2B5EF4-FFF2-40B4-BE49-F238E27FC236}">
                    <a16:creationId xmlns:a16="http://schemas.microsoft.com/office/drawing/2014/main" id="{EA096983-B97E-48D8-AA74-B5648363D74D}"/>
                  </a:ext>
                </a:extLst>
              </p:cNvPr>
              <p:cNvSpPr txBox="1"/>
              <p:nvPr/>
            </p:nvSpPr>
            <p:spPr>
              <a:xfrm>
                <a:off x="1748771" y="2595063"/>
                <a:ext cx="2405576" cy="338554"/>
              </a:xfrm>
              <a:prstGeom prst="rect">
                <a:avLst/>
              </a:prstGeom>
              <a:noFill/>
            </p:spPr>
            <p:txBody>
              <a:bodyPr wrap="square" rtlCol="0">
                <a:spAutoFit/>
              </a:bodyPr>
              <a:lstStyle/>
              <a:p>
                <a:pPr algn="r"/>
                <a:r>
                  <a:rPr lang="en-US" sz="1600" b="1" dirty="0">
                    <a:solidFill>
                      <a:srgbClr val="006666"/>
                    </a:solidFill>
                    <a:latin typeface="Century Gothic" panose="020B0502020202020204" pitchFamily="34" charset="0"/>
                  </a:rPr>
                  <a:t>SUPPORT SYSTEM</a:t>
                </a:r>
                <a:endParaRPr lang="en-US" sz="1600" b="1" dirty="0">
                  <a:solidFill>
                    <a:srgbClr val="009999"/>
                  </a:solidFill>
                  <a:latin typeface="Century Gothic" panose="020B0502020202020204" pitchFamily="34" charset="0"/>
                </a:endParaRPr>
              </a:p>
            </p:txBody>
          </p:sp>
          <p:sp>
            <p:nvSpPr>
              <p:cNvPr id="39" name="TextBox 38">
                <a:extLst>
                  <a:ext uri="{FF2B5EF4-FFF2-40B4-BE49-F238E27FC236}">
                    <a16:creationId xmlns:a16="http://schemas.microsoft.com/office/drawing/2014/main" id="{146E4A5F-6C53-4BFB-BF66-3FFAC0BE901E}"/>
                  </a:ext>
                </a:extLst>
              </p:cNvPr>
              <p:cNvSpPr txBox="1"/>
              <p:nvPr/>
            </p:nvSpPr>
            <p:spPr>
              <a:xfrm>
                <a:off x="-584431" y="2901978"/>
                <a:ext cx="4738777" cy="523220"/>
              </a:xfrm>
              <a:prstGeom prst="rect">
                <a:avLst/>
              </a:prstGeom>
              <a:noFill/>
            </p:spPr>
            <p:txBody>
              <a:bodyPr wrap="square" rtlCol="0">
                <a:spAutoFit/>
              </a:bodyPr>
              <a:lstStyle/>
              <a:p>
                <a:pPr algn="r"/>
                <a:r>
                  <a:rPr lang="en-US" sz="1400" dirty="0">
                    <a:latin typeface="Century Gothic" panose="020B0502020202020204" pitchFamily="34" charset="0"/>
                  </a:rPr>
                  <a:t>Engineers, spies, medics, and logistical staff ensured smooth operations and strategic success.</a:t>
                </a:r>
                <a:endParaRPr lang="en-US" sz="1400" dirty="0">
                  <a:solidFill>
                    <a:schemeClr val="bg1">
                      <a:lumMod val="50000"/>
                    </a:schemeClr>
                  </a:solidFill>
                  <a:latin typeface="Century Gothic" panose="020B0502020202020204" pitchFamily="34" charset="0"/>
                </a:endParaRPr>
              </a:p>
            </p:txBody>
          </p:sp>
        </p:grpSp>
        <p:pic>
          <p:nvPicPr>
            <p:cNvPr id="29" name="Graphic 28" descr="Classroom">
              <a:extLst>
                <a:ext uri="{FF2B5EF4-FFF2-40B4-BE49-F238E27FC236}">
                  <a16:creationId xmlns:a16="http://schemas.microsoft.com/office/drawing/2014/main" id="{C35D22AB-0313-44BE-B43E-608437AA3D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67774" y="4954199"/>
              <a:ext cx="365760" cy="365760"/>
            </a:xfrm>
            <a:prstGeom prst="rect">
              <a:avLst/>
            </a:prstGeom>
          </p:spPr>
        </p:pic>
      </p:grpSp>
      <p:sp>
        <p:nvSpPr>
          <p:cNvPr id="48" name="TextBox 47">
            <a:extLst>
              <a:ext uri="{FF2B5EF4-FFF2-40B4-BE49-F238E27FC236}">
                <a16:creationId xmlns:a16="http://schemas.microsoft.com/office/drawing/2014/main" id="{05869D3F-2203-4D1C-A97B-9AFE3BA08CEE}"/>
              </a:ext>
            </a:extLst>
          </p:cNvPr>
          <p:cNvSpPr txBox="1"/>
          <p:nvPr/>
        </p:nvSpPr>
        <p:spPr>
          <a:xfrm>
            <a:off x="0" y="46255"/>
            <a:ext cx="10600613"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Century Gothic" panose="020B0502020202020204" pitchFamily="34" charset="0"/>
              </a:rPr>
              <a:t>ANCIENT INDIAN COMMAND STRUCTURE</a:t>
            </a:r>
          </a:p>
        </p:txBody>
      </p:sp>
      <p:sp>
        <p:nvSpPr>
          <p:cNvPr id="3" name="TextBox 2">
            <a:extLst>
              <a:ext uri="{FF2B5EF4-FFF2-40B4-BE49-F238E27FC236}">
                <a16:creationId xmlns:a16="http://schemas.microsoft.com/office/drawing/2014/main" id="{DAD4A5DA-2597-5A0A-C489-DFA056533CCC}"/>
              </a:ext>
            </a:extLst>
          </p:cNvPr>
          <p:cNvSpPr txBox="1"/>
          <p:nvPr/>
        </p:nvSpPr>
        <p:spPr>
          <a:xfrm>
            <a:off x="7235233" y="6191132"/>
            <a:ext cx="4825940"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-Abhishek Upadhyay (D119)</a:t>
            </a:r>
          </a:p>
        </p:txBody>
      </p:sp>
    </p:spTree>
    <p:extLst>
      <p:ext uri="{BB962C8B-B14F-4D97-AF65-F5344CB8AC3E}">
        <p14:creationId xmlns:p14="http://schemas.microsoft.com/office/powerpoint/2010/main" val="232829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righ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par>
                          <p:cTn id="43" fill="hold">
                            <p:stCondLst>
                              <p:cond delay="500"/>
                            </p:stCondLst>
                            <p:childTnLst>
                              <p:par>
                                <p:cTn id="44" presetID="22" presetClass="entr" presetSubtype="2"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right)">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B06BB-E846-FB0A-937D-94F3618FE210}"/>
              </a:ext>
            </a:extLst>
          </p:cNvPr>
          <p:cNvPicPr>
            <a:picLocks noChangeAspect="1"/>
          </p:cNvPicPr>
          <p:nvPr/>
        </p:nvPicPr>
        <p:blipFill>
          <a:blip r:embed="rId2">
            <a:alphaModFix amt="8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808042-67FC-7D19-1D2F-E3908D659DE2}"/>
              </a:ext>
            </a:extLst>
          </p:cNvPr>
          <p:cNvSpPr txBox="1"/>
          <p:nvPr/>
        </p:nvSpPr>
        <p:spPr>
          <a:xfrm>
            <a:off x="7144687" y="6012772"/>
            <a:ext cx="4825940"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-Abhishek Upadhyay (D119)</a:t>
            </a:r>
          </a:p>
        </p:txBody>
      </p:sp>
    </p:spTree>
    <p:extLst>
      <p:ext uri="{BB962C8B-B14F-4D97-AF65-F5344CB8AC3E}">
        <p14:creationId xmlns:p14="http://schemas.microsoft.com/office/powerpoint/2010/main" val="36825985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0329C-6CDC-0E57-F09C-139EE82AA65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017776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6BE75-1F7E-F59A-6404-DE83B3E3836E}"/>
              </a:ext>
            </a:extLst>
          </p:cNvPr>
          <p:cNvPicPr>
            <a:picLocks noChangeAspect="1"/>
          </p:cNvPicPr>
          <p:nvPr/>
        </p:nvPicPr>
        <p:blipFill>
          <a:blip r:embed="rId2">
            <a:alphaModFix amt="70000"/>
          </a:blip>
          <a:stretch>
            <a:fillRect/>
          </a:stretch>
        </p:blipFill>
        <p:spPr>
          <a:xfrm>
            <a:off x="0" y="1421"/>
            <a:ext cx="12192000" cy="6855158"/>
          </a:xfrm>
          <a:prstGeom prst="rect">
            <a:avLst/>
          </a:prstGeom>
        </p:spPr>
      </p:pic>
      <p:sp>
        <p:nvSpPr>
          <p:cNvPr id="5" name="TextBox 4">
            <a:extLst>
              <a:ext uri="{FF2B5EF4-FFF2-40B4-BE49-F238E27FC236}">
                <a16:creationId xmlns:a16="http://schemas.microsoft.com/office/drawing/2014/main" id="{0D611E09-8592-8580-EF6E-13D148647602}"/>
              </a:ext>
            </a:extLst>
          </p:cNvPr>
          <p:cNvSpPr txBox="1"/>
          <p:nvPr/>
        </p:nvSpPr>
        <p:spPr>
          <a:xfrm>
            <a:off x="3048000" y="1751150"/>
            <a:ext cx="6096000" cy="3046988"/>
          </a:xfrm>
          <a:prstGeom prst="rect">
            <a:avLst/>
          </a:prstGeom>
          <a:noFill/>
        </p:spPr>
        <p:txBody>
          <a:bodyPr wrap="square">
            <a:spAutoFit/>
          </a:bodyPr>
          <a:lstStyle/>
          <a:p>
            <a:pPr algn="ctr"/>
            <a:r>
              <a:rPr lang="en-US" sz="3200" b="1" dirty="0">
                <a:effectLst>
                  <a:outerShdw blurRad="38100" dist="38100" dir="2700000" algn="tl">
                    <a:srgbClr val="000000">
                      <a:alpha val="43137"/>
                    </a:srgbClr>
                  </a:outerShdw>
                </a:effectLst>
                <a:latin typeface="Century Gothic" panose="020B0502020202020204" pitchFamily="34" charset="0"/>
              </a:rPr>
              <a:t>PRESENTED BY: </a:t>
            </a:r>
          </a:p>
          <a:p>
            <a:pPr marL="285750" indent="-285750" algn="ctr">
              <a:buFont typeface="Wingdings" panose="05000000000000000000" pitchFamily="2" charset="2"/>
              <a:buChar char="§"/>
            </a:pPr>
            <a:r>
              <a:rPr lang="en-US" sz="3200" b="1" dirty="0">
                <a:effectLst>
                  <a:outerShdw blurRad="38100" dist="38100" dir="2700000" algn="tl">
                    <a:srgbClr val="000000">
                      <a:alpha val="43137"/>
                    </a:srgbClr>
                  </a:outerShdw>
                </a:effectLst>
                <a:latin typeface="Century Gothic" panose="020B0502020202020204" pitchFamily="34" charset="0"/>
              </a:rPr>
              <a:t>ANJALI SINHA (D111)</a:t>
            </a:r>
          </a:p>
          <a:p>
            <a:pPr marL="285750" indent="-285750" algn="ctr">
              <a:buFont typeface="Wingdings" panose="05000000000000000000" pitchFamily="2" charset="2"/>
              <a:buChar char="§"/>
            </a:pPr>
            <a:r>
              <a:rPr lang="en-US" sz="3200" b="1" dirty="0">
                <a:effectLst>
                  <a:outerShdw blurRad="38100" dist="38100" dir="2700000" algn="tl">
                    <a:srgbClr val="000000">
                      <a:alpha val="43137"/>
                    </a:srgbClr>
                  </a:outerShdw>
                </a:effectLst>
                <a:latin typeface="Century Gothic" panose="020B0502020202020204" pitchFamily="34" charset="0"/>
              </a:rPr>
              <a:t>NAINA SINGH (D115)</a:t>
            </a:r>
          </a:p>
          <a:p>
            <a:pPr marL="285750" indent="-285750" algn="ctr">
              <a:buFont typeface="Wingdings" panose="05000000000000000000" pitchFamily="2" charset="2"/>
              <a:buChar char="§"/>
            </a:pPr>
            <a:r>
              <a:rPr lang="en-US" sz="3200" b="1" dirty="0">
                <a:effectLst>
                  <a:outerShdw blurRad="38100" dist="38100" dir="2700000" algn="tl">
                    <a:srgbClr val="000000">
                      <a:alpha val="43137"/>
                    </a:srgbClr>
                  </a:outerShdw>
                </a:effectLst>
                <a:latin typeface="Century Gothic" panose="020B0502020202020204" pitchFamily="34" charset="0"/>
              </a:rPr>
              <a:t>ABHISHEK UPADHYAY (D119)</a:t>
            </a:r>
          </a:p>
          <a:p>
            <a:pPr marL="285750" indent="-285750" algn="ctr">
              <a:buFont typeface="Wingdings" panose="05000000000000000000" pitchFamily="2" charset="2"/>
              <a:buChar char="§"/>
            </a:pPr>
            <a:r>
              <a:rPr lang="en-US" sz="3200" b="1" dirty="0">
                <a:effectLst>
                  <a:outerShdw blurRad="38100" dist="38100" dir="2700000" algn="tl">
                    <a:srgbClr val="000000">
                      <a:alpha val="43137"/>
                    </a:srgbClr>
                  </a:outerShdw>
                </a:effectLst>
                <a:latin typeface="Century Gothic" panose="020B0502020202020204" pitchFamily="34" charset="0"/>
              </a:rPr>
              <a:t>VRAJ VED (D120)</a:t>
            </a:r>
          </a:p>
          <a:p>
            <a:pPr marL="285750" indent="-285750" algn="ctr">
              <a:buFont typeface="Wingdings" panose="05000000000000000000" pitchFamily="2" charset="2"/>
              <a:buChar char="§"/>
            </a:pPr>
            <a:r>
              <a:rPr lang="en-US" sz="3200" b="1" dirty="0">
                <a:effectLst>
                  <a:outerShdw blurRad="38100" dist="38100" dir="2700000" algn="tl">
                    <a:srgbClr val="000000">
                      <a:alpha val="43137"/>
                    </a:srgbClr>
                  </a:outerShdw>
                </a:effectLst>
                <a:latin typeface="Century Gothic" panose="020B0502020202020204" pitchFamily="34" charset="0"/>
              </a:rPr>
              <a:t>DARSHAN VED (D121)</a:t>
            </a:r>
            <a:endParaRPr lang="en-US" sz="32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8011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ECDD9E-6069-27BC-33C1-3D051C5C2049}"/>
              </a:ext>
            </a:extLst>
          </p:cNvPr>
          <p:cNvPicPr>
            <a:picLocks noChangeAspect="1"/>
          </p:cNvPicPr>
          <p:nvPr/>
        </p:nvPicPr>
        <p:blipFill>
          <a:blip r:embed="rId2">
            <a:alphaModFix amt="20000"/>
          </a:blip>
          <a:stretch>
            <a:fillRect/>
          </a:stretch>
        </p:blipFill>
        <p:spPr>
          <a:xfrm>
            <a:off x="51449" y="70756"/>
            <a:ext cx="12172722" cy="6858000"/>
          </a:xfrm>
          <a:prstGeom prst="rect">
            <a:avLst/>
          </a:prstGeom>
          <a:effectLst>
            <a:softEdge rad="508000"/>
          </a:effectLst>
        </p:spPr>
      </p:pic>
      <p:pic>
        <p:nvPicPr>
          <p:cNvPr id="22" name="Picture 21">
            <a:extLst>
              <a:ext uri="{FF2B5EF4-FFF2-40B4-BE49-F238E27FC236}">
                <a16:creationId xmlns:a16="http://schemas.microsoft.com/office/drawing/2014/main" id="{B599974C-1265-60A0-2E93-286FBEC5734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192" r="5192"/>
          <a:stretch/>
        </p:blipFill>
        <p:spPr>
          <a:xfrm>
            <a:off x="-12090535" y="-397329"/>
            <a:ext cx="12090535" cy="7652657"/>
          </a:xfrm>
          <a:prstGeom prst="rect">
            <a:avLst/>
          </a:prstGeom>
          <a:effectLst>
            <a:softEdge rad="508000"/>
          </a:effectLst>
        </p:spPr>
      </p:pic>
      <p:sp>
        <p:nvSpPr>
          <p:cNvPr id="3" name="TextBox 2">
            <a:extLst>
              <a:ext uri="{FF2B5EF4-FFF2-40B4-BE49-F238E27FC236}">
                <a16:creationId xmlns:a16="http://schemas.microsoft.com/office/drawing/2014/main" id="{DAE925C9-972C-DAB8-5EF8-FEF96FCA0180}"/>
              </a:ext>
            </a:extLst>
          </p:cNvPr>
          <p:cNvSpPr txBox="1"/>
          <p:nvPr/>
        </p:nvSpPr>
        <p:spPr>
          <a:xfrm>
            <a:off x="2939142" y="2025299"/>
            <a:ext cx="6096000" cy="584775"/>
          </a:xfrm>
          <a:prstGeom prst="rect">
            <a:avLst/>
          </a:prstGeom>
          <a:noFill/>
        </p:spPr>
        <p:txBody>
          <a:bodyPr wrap="square">
            <a:spAutoFit/>
          </a:bodyPr>
          <a:lstStyle/>
          <a:p>
            <a:pPr algn="ctr"/>
            <a:r>
              <a:rPr lang="en-IN" sz="3200" dirty="0">
                <a:solidFill>
                  <a:schemeClr val="bg2"/>
                </a:solidFill>
                <a:latin typeface="Felix Titling" panose="04060505060202020A04" pitchFamily="82" charset="0"/>
              </a:rPr>
              <a:t>1500 BCE–500 CE</a:t>
            </a:r>
          </a:p>
        </p:txBody>
      </p:sp>
      <p:grpSp>
        <p:nvGrpSpPr>
          <p:cNvPr id="25" name="Group 24">
            <a:extLst>
              <a:ext uri="{FF2B5EF4-FFF2-40B4-BE49-F238E27FC236}">
                <a16:creationId xmlns:a16="http://schemas.microsoft.com/office/drawing/2014/main" id="{061870AE-EE03-8ADB-F0E1-B0FB39E70846}"/>
              </a:ext>
            </a:extLst>
          </p:cNvPr>
          <p:cNvGrpSpPr/>
          <p:nvPr/>
        </p:nvGrpSpPr>
        <p:grpSpPr>
          <a:xfrm>
            <a:off x="315684" y="516723"/>
            <a:ext cx="11560629" cy="4796449"/>
            <a:chOff x="315684" y="516723"/>
            <a:chExt cx="11560629" cy="4796449"/>
          </a:xfrm>
        </p:grpSpPr>
        <p:sp>
          <p:nvSpPr>
            <p:cNvPr id="4" name="TextBox 3">
              <a:extLst>
                <a:ext uri="{FF2B5EF4-FFF2-40B4-BE49-F238E27FC236}">
                  <a16:creationId xmlns:a16="http://schemas.microsoft.com/office/drawing/2014/main" id="{67FF7BFE-3C35-3C00-5D6F-C281F79AC9F2}"/>
                </a:ext>
              </a:extLst>
            </p:cNvPr>
            <p:cNvSpPr txBox="1"/>
            <p:nvPr/>
          </p:nvSpPr>
          <p:spPr>
            <a:xfrm>
              <a:off x="2764971" y="516723"/>
              <a:ext cx="6901543" cy="1107996"/>
            </a:xfrm>
            <a:prstGeom prst="rect">
              <a:avLst/>
            </a:prstGeom>
            <a:noFill/>
          </p:spPr>
          <p:txBody>
            <a:bodyPr wrap="square">
              <a:spAutoFit/>
            </a:bodyPr>
            <a:lstStyle/>
            <a:p>
              <a:pPr algn="ctr"/>
              <a:r>
                <a:rPr lang="en-IN" sz="6600" dirty="0">
                  <a:solidFill>
                    <a:schemeClr val="bg2"/>
                  </a:solidFill>
                  <a:latin typeface="Felix Titling" panose="04060505060202020A04" pitchFamily="82" charset="0"/>
                </a:rPr>
                <a:t>EARLY PERIOD</a:t>
              </a:r>
            </a:p>
          </p:txBody>
        </p:sp>
        <p:sp>
          <p:nvSpPr>
            <p:cNvPr id="6" name="Rectangle 1">
              <a:extLst>
                <a:ext uri="{FF2B5EF4-FFF2-40B4-BE49-F238E27FC236}">
                  <a16:creationId xmlns:a16="http://schemas.microsoft.com/office/drawing/2014/main" id="{5E93558D-AC9F-ED53-3F00-D2300133BFB2}"/>
                </a:ext>
              </a:extLst>
            </p:cNvPr>
            <p:cNvSpPr>
              <a:spLocks noChangeArrowheads="1"/>
            </p:cNvSpPr>
            <p:nvPr/>
          </p:nvSpPr>
          <p:spPr bwMode="auto">
            <a:xfrm rot="10800000" flipV="1">
              <a:off x="315684" y="4851507"/>
              <a:ext cx="115606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bg2"/>
                  </a:solidFill>
                  <a:effectLst/>
                  <a:latin typeface="Felix Titling" panose="04060505060202020A04" pitchFamily="82" charset="0"/>
                </a:rPr>
                <a:t> </a:t>
              </a:r>
            </a:p>
          </p:txBody>
        </p:sp>
      </p:grpSp>
      <p:sp>
        <p:nvSpPr>
          <p:cNvPr id="7" name="TextBox 6">
            <a:extLst>
              <a:ext uri="{FF2B5EF4-FFF2-40B4-BE49-F238E27FC236}">
                <a16:creationId xmlns:a16="http://schemas.microsoft.com/office/drawing/2014/main" id="{A3DE19C8-6F01-BC36-6441-9036DD566CD5}"/>
              </a:ext>
            </a:extLst>
          </p:cNvPr>
          <p:cNvSpPr txBox="1"/>
          <p:nvPr/>
        </p:nvSpPr>
        <p:spPr>
          <a:xfrm>
            <a:off x="-8996512" y="2311560"/>
            <a:ext cx="6096000" cy="584775"/>
          </a:xfrm>
          <a:prstGeom prst="rect">
            <a:avLst/>
          </a:prstGeom>
          <a:noFill/>
        </p:spPr>
        <p:txBody>
          <a:bodyPr wrap="square">
            <a:spAutoFit/>
          </a:bodyPr>
          <a:lstStyle/>
          <a:p>
            <a:pPr algn="ctr"/>
            <a:r>
              <a:rPr lang="en-IN" sz="3200" dirty="0">
                <a:solidFill>
                  <a:schemeClr val="bg1"/>
                </a:solidFill>
                <a:latin typeface="Felix Titling" panose="04060505060202020A04" pitchFamily="82" charset="0"/>
              </a:rPr>
              <a:t>600-1200CE</a:t>
            </a:r>
          </a:p>
        </p:txBody>
      </p:sp>
      <p:grpSp>
        <p:nvGrpSpPr>
          <p:cNvPr id="24" name="Group 23">
            <a:extLst>
              <a:ext uri="{FF2B5EF4-FFF2-40B4-BE49-F238E27FC236}">
                <a16:creationId xmlns:a16="http://schemas.microsoft.com/office/drawing/2014/main" id="{08E0B142-888B-57E5-A16D-4179C4C552CC}"/>
              </a:ext>
            </a:extLst>
          </p:cNvPr>
          <p:cNvGrpSpPr/>
          <p:nvPr/>
        </p:nvGrpSpPr>
        <p:grpSpPr>
          <a:xfrm>
            <a:off x="17651745" y="477098"/>
            <a:ext cx="10254288" cy="5903804"/>
            <a:chOff x="17550145" y="528253"/>
            <a:chExt cx="10254288" cy="5903804"/>
          </a:xfrm>
        </p:grpSpPr>
        <p:sp>
          <p:nvSpPr>
            <p:cNvPr id="8" name="TextBox 7">
              <a:extLst>
                <a:ext uri="{FF2B5EF4-FFF2-40B4-BE49-F238E27FC236}">
                  <a16:creationId xmlns:a16="http://schemas.microsoft.com/office/drawing/2014/main" id="{F0A85B9C-7D14-49AB-2783-3A8403E9BD77}"/>
                </a:ext>
              </a:extLst>
            </p:cNvPr>
            <p:cNvSpPr txBox="1"/>
            <p:nvPr/>
          </p:nvSpPr>
          <p:spPr>
            <a:xfrm>
              <a:off x="18428223" y="528253"/>
              <a:ext cx="7837732" cy="1107996"/>
            </a:xfrm>
            <a:prstGeom prst="rect">
              <a:avLst/>
            </a:prstGeom>
            <a:noFill/>
          </p:spPr>
          <p:txBody>
            <a:bodyPr wrap="square">
              <a:spAutoFit/>
            </a:bodyPr>
            <a:lstStyle/>
            <a:p>
              <a:pPr algn="ctr"/>
              <a:r>
                <a:rPr lang="en-IN" sz="6600" dirty="0">
                  <a:solidFill>
                    <a:schemeClr val="bg1"/>
                  </a:solidFill>
                  <a:latin typeface="Felix Titling" panose="04060505060202020A04" pitchFamily="82" charset="0"/>
                </a:rPr>
                <a:t>MEDIEVAL PERIOD</a:t>
              </a:r>
            </a:p>
          </p:txBody>
        </p:sp>
        <p:sp>
          <p:nvSpPr>
            <p:cNvPr id="10" name="Rectangle 2">
              <a:extLst>
                <a:ext uri="{FF2B5EF4-FFF2-40B4-BE49-F238E27FC236}">
                  <a16:creationId xmlns:a16="http://schemas.microsoft.com/office/drawing/2014/main" id="{8B419E90-E768-D6C5-3CE3-C4FEEDBEB53E}"/>
                </a:ext>
              </a:extLst>
            </p:cNvPr>
            <p:cNvSpPr>
              <a:spLocks noChangeArrowheads="1"/>
            </p:cNvSpPr>
            <p:nvPr/>
          </p:nvSpPr>
          <p:spPr bwMode="auto">
            <a:xfrm>
              <a:off x="17550145" y="4123733"/>
              <a:ext cx="102542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Introduction of innovative weapons like the </a:t>
              </a:r>
              <a:r>
                <a:rPr kumimoji="0" lang="en-US" altLang="en-US" sz="2400" b="0" i="0" u="none" strike="noStrike" cap="none" normalizeH="0" baseline="0" dirty="0" err="1">
                  <a:ln>
                    <a:noFill/>
                  </a:ln>
                  <a:solidFill>
                    <a:schemeClr val="bg1"/>
                  </a:solidFill>
                  <a:effectLst/>
                  <a:latin typeface="Felix Titling" panose="04060505060202020A04" pitchFamily="82" charset="0"/>
                </a:rPr>
                <a:t>Katar</a:t>
              </a:r>
              <a:r>
                <a:rPr kumimoji="0" lang="en-US" altLang="en-US" sz="2400" b="0" i="0" u="none" strike="noStrike" cap="none" normalizeH="0" baseline="0" dirty="0">
                  <a:ln>
                    <a:noFill/>
                  </a:ln>
                  <a:solidFill>
                    <a:schemeClr val="bg1"/>
                  </a:solidFill>
                  <a:effectLst/>
                  <a:latin typeface="Felix Titling" panose="04060505060202020A04" pitchFamily="82" charset="0"/>
                </a:rPr>
                <a:t>, Pata, and </a:t>
              </a:r>
              <a:r>
                <a:rPr kumimoji="0" lang="en-US" altLang="en-US" sz="2400" b="0" i="0" u="none" strike="noStrike" cap="none" normalizeH="0" baseline="0" dirty="0" err="1">
                  <a:ln>
                    <a:noFill/>
                  </a:ln>
                  <a:solidFill>
                    <a:schemeClr val="bg1"/>
                  </a:solidFill>
                  <a:effectLst/>
                  <a:latin typeface="Felix Titling" panose="04060505060202020A04" pitchFamily="82" charset="0"/>
                </a:rPr>
                <a:t>Vagh</a:t>
              </a:r>
              <a:r>
                <a:rPr kumimoji="0" lang="en-US" altLang="en-US" sz="2400" b="0" i="0" u="none" strike="noStrike" cap="none" normalizeH="0" baseline="0" dirty="0">
                  <a:ln>
                    <a:noFill/>
                  </a:ln>
                  <a:solidFill>
                    <a:schemeClr val="bg1"/>
                  </a:solidFill>
                  <a:effectLst/>
                  <a:latin typeface="Felix Titling" panose="04060505060202020A04" pitchFamily="82" charset="0"/>
                </a:rPr>
                <a:t> </a:t>
              </a:r>
              <a:r>
                <a:rPr kumimoji="0" lang="en-US" altLang="en-US" sz="2400" b="0" i="0" u="none" strike="noStrike" cap="none" normalizeH="0" baseline="0" dirty="0" err="1">
                  <a:ln>
                    <a:noFill/>
                  </a:ln>
                  <a:solidFill>
                    <a:schemeClr val="bg1"/>
                  </a:solidFill>
                  <a:effectLst/>
                  <a:latin typeface="Felix Titling" panose="04060505060202020A04" pitchFamily="82" charset="0"/>
                </a:rPr>
                <a:t>Nakh</a:t>
              </a:r>
              <a:r>
                <a:rPr kumimoji="0" lang="en-US" altLang="en-US" sz="2400" b="0" i="0" u="none" strike="noStrike" cap="none" normalizeH="0" baseline="0" dirty="0">
                  <a:ln>
                    <a:noFill/>
                  </a:ln>
                  <a:solidFill>
                    <a:schemeClr val="bg1"/>
                  </a:solidFill>
                  <a:effectLst/>
                  <a:latin typeface="Felix Titling" panose="04060505060202020A04" pitchFamily="82" charset="0"/>
                </a:rPr>
                <a:t> for close combat and guerrilla tactics.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Emphasis on unique regional designs and specialized armaments. </a:t>
              </a:r>
            </a:p>
          </p:txBody>
        </p:sp>
      </p:grpSp>
      <p:sp>
        <p:nvSpPr>
          <p:cNvPr id="11" name="Oval 10">
            <a:extLst>
              <a:ext uri="{FF2B5EF4-FFF2-40B4-BE49-F238E27FC236}">
                <a16:creationId xmlns:a16="http://schemas.microsoft.com/office/drawing/2014/main" id="{F807CED7-3030-E989-683F-FA1D75ADBCC5}"/>
              </a:ext>
            </a:extLst>
          </p:cNvPr>
          <p:cNvSpPr/>
          <p:nvPr/>
        </p:nvSpPr>
        <p:spPr>
          <a:xfrm>
            <a:off x="5758543" y="1553995"/>
            <a:ext cx="457200" cy="42720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0A4BDCA1-380C-CCDB-ABA7-A0A51C6A5BD5}"/>
              </a:ext>
            </a:extLst>
          </p:cNvPr>
          <p:cNvCxnSpPr>
            <a:cxnSpLocks/>
            <a:stCxn id="11" idx="6"/>
          </p:cNvCxnSpPr>
          <p:nvPr/>
        </p:nvCxnSpPr>
        <p:spPr>
          <a:xfrm>
            <a:off x="6215743" y="1767598"/>
            <a:ext cx="2218508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768BE56-38E5-779B-1BF9-DEE10200060A}"/>
              </a:ext>
            </a:extLst>
          </p:cNvPr>
          <p:cNvSpPr/>
          <p:nvPr/>
        </p:nvSpPr>
        <p:spPr>
          <a:xfrm>
            <a:off x="22118489" y="1572400"/>
            <a:ext cx="457200" cy="42720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1D880BBC-5549-8FAE-BAC5-6B7591622CFA}"/>
              </a:ext>
            </a:extLst>
          </p:cNvPr>
          <p:cNvSpPr txBox="1"/>
          <p:nvPr/>
        </p:nvSpPr>
        <p:spPr>
          <a:xfrm>
            <a:off x="8681776" y="211014"/>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-Naina Singh (D115)</a:t>
            </a:r>
          </a:p>
        </p:txBody>
      </p:sp>
      <p:grpSp>
        <p:nvGrpSpPr>
          <p:cNvPr id="2" name="Group 1">
            <a:extLst>
              <a:ext uri="{FF2B5EF4-FFF2-40B4-BE49-F238E27FC236}">
                <a16:creationId xmlns:a16="http://schemas.microsoft.com/office/drawing/2014/main" id="{95389CA5-F340-E763-966C-22493A0545AC}"/>
              </a:ext>
            </a:extLst>
          </p:cNvPr>
          <p:cNvGrpSpPr/>
          <p:nvPr/>
        </p:nvGrpSpPr>
        <p:grpSpPr>
          <a:xfrm>
            <a:off x="325324" y="528253"/>
            <a:ext cx="11560629" cy="6027555"/>
            <a:chOff x="315684" y="516723"/>
            <a:chExt cx="11560629" cy="6027555"/>
          </a:xfrm>
        </p:grpSpPr>
        <p:sp>
          <p:nvSpPr>
            <p:cNvPr id="9" name="TextBox 8">
              <a:extLst>
                <a:ext uri="{FF2B5EF4-FFF2-40B4-BE49-F238E27FC236}">
                  <a16:creationId xmlns:a16="http://schemas.microsoft.com/office/drawing/2014/main" id="{1EF2DDBD-B42F-84EC-DDEB-618E1BE35B90}"/>
                </a:ext>
              </a:extLst>
            </p:cNvPr>
            <p:cNvSpPr txBox="1"/>
            <p:nvPr/>
          </p:nvSpPr>
          <p:spPr>
            <a:xfrm>
              <a:off x="2764971" y="516723"/>
              <a:ext cx="6901543" cy="1107996"/>
            </a:xfrm>
            <a:prstGeom prst="rect">
              <a:avLst/>
            </a:prstGeom>
            <a:noFill/>
          </p:spPr>
          <p:txBody>
            <a:bodyPr wrap="square">
              <a:spAutoFit/>
            </a:bodyPr>
            <a:lstStyle/>
            <a:p>
              <a:pPr algn="ctr"/>
              <a:r>
                <a:rPr lang="en-IN" sz="6600" dirty="0">
                  <a:solidFill>
                    <a:schemeClr val="bg2"/>
                  </a:solidFill>
                  <a:latin typeface="Felix Titling" panose="04060505060202020A04" pitchFamily="82" charset="0"/>
                </a:rPr>
                <a:t>EARLY PERIOD</a:t>
              </a:r>
            </a:p>
          </p:txBody>
        </p:sp>
        <p:sp>
          <p:nvSpPr>
            <p:cNvPr id="12" name="Rectangle 1">
              <a:extLst>
                <a:ext uri="{FF2B5EF4-FFF2-40B4-BE49-F238E27FC236}">
                  <a16:creationId xmlns:a16="http://schemas.microsoft.com/office/drawing/2014/main" id="{A37BD13D-F967-80E5-7289-90280AEE2053}"/>
                </a:ext>
              </a:extLst>
            </p:cNvPr>
            <p:cNvSpPr>
              <a:spLocks noChangeArrowheads="1"/>
            </p:cNvSpPr>
            <p:nvPr/>
          </p:nvSpPr>
          <p:spPr bwMode="auto">
            <a:xfrm rot="10800000" flipV="1">
              <a:off x="315684" y="3620401"/>
              <a:ext cx="11560629"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Key events, like the Unification Wars under Chandragupta Maurya, the Kalinga War led by Ashoka, and the conflicts during the Gupta Empire</a:t>
              </a:r>
              <a:r>
                <a:rPr kumimoji="0" lang="en-US" altLang="en-US" sz="3200" b="0" i="0" u="none" strike="noStrike" cap="none" normalizeH="0" baseline="0" dirty="0">
                  <a:ln>
                    <a:noFill/>
                  </a:ln>
                  <a:solidFill>
                    <a:schemeClr val="bg1"/>
                  </a:solidFill>
                  <a:effectLst/>
                  <a:latin typeface="Felix Titling" panose="04060505060202020A04" pitchFamily="82" charset="0"/>
                </a:rPr>
                <a:t>.</a:t>
              </a:r>
            </a:p>
            <a:p>
              <a:pPr marR="0" lvl="0" algn="l"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bg1"/>
                </a:solidFill>
                <a:effectLst/>
                <a:latin typeface="Felix Titling" panose="04060505060202020A04" pitchFamily="82"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Ancient Indian warfare was characterized by a diverse range of weapons, each crafted for specific combat</a:t>
              </a: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2"/>
                </a:solidFill>
                <a:effectLst/>
                <a:latin typeface="Felix Titling" panose="04060505060202020A04" pitchFamily="82" charset="0"/>
              </a:endParaRPr>
            </a:p>
          </p:txBody>
        </p:sp>
      </p:grpSp>
    </p:spTree>
    <p:extLst>
      <p:ext uri="{BB962C8B-B14F-4D97-AF65-F5344CB8AC3E}">
        <p14:creationId xmlns:p14="http://schemas.microsoft.com/office/powerpoint/2010/main" val="1695590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D86C87-4B3A-93B1-D5C1-16435FA74B58}"/>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198A9D9-7DD4-F671-A5E3-D615C97652AD}"/>
              </a:ext>
            </a:extLst>
          </p:cNvPr>
          <p:cNvPicPr>
            <a:picLocks noChangeAspect="1"/>
          </p:cNvPicPr>
          <p:nvPr/>
        </p:nvPicPr>
        <p:blipFill>
          <a:blip r:embed="rId2">
            <a:alphaModFix amt="20000"/>
          </a:blip>
          <a:stretch>
            <a:fillRect/>
          </a:stretch>
        </p:blipFill>
        <p:spPr>
          <a:xfrm>
            <a:off x="15029678" y="-340447"/>
            <a:ext cx="12172722" cy="6858000"/>
          </a:xfrm>
          <a:prstGeom prst="rect">
            <a:avLst/>
          </a:prstGeom>
          <a:effectLst>
            <a:softEdge rad="508000"/>
          </a:effectLst>
        </p:spPr>
      </p:pic>
      <p:pic>
        <p:nvPicPr>
          <p:cNvPr id="22" name="Picture 21">
            <a:extLst>
              <a:ext uri="{FF2B5EF4-FFF2-40B4-BE49-F238E27FC236}">
                <a16:creationId xmlns:a16="http://schemas.microsoft.com/office/drawing/2014/main" id="{F89AD20B-6877-DCD5-2673-04ED2AEE28C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192" r="5192"/>
          <a:stretch/>
        </p:blipFill>
        <p:spPr>
          <a:xfrm>
            <a:off x="50732" y="-397329"/>
            <a:ext cx="12090535" cy="7652657"/>
          </a:xfrm>
          <a:prstGeom prst="rect">
            <a:avLst/>
          </a:prstGeom>
          <a:effectLst>
            <a:softEdge rad="508000"/>
          </a:effectLst>
        </p:spPr>
      </p:pic>
      <p:sp>
        <p:nvSpPr>
          <p:cNvPr id="3" name="TextBox 2">
            <a:extLst>
              <a:ext uri="{FF2B5EF4-FFF2-40B4-BE49-F238E27FC236}">
                <a16:creationId xmlns:a16="http://schemas.microsoft.com/office/drawing/2014/main" id="{E9ABF655-3517-B6DF-8986-7658BBC0831E}"/>
              </a:ext>
            </a:extLst>
          </p:cNvPr>
          <p:cNvSpPr txBox="1"/>
          <p:nvPr/>
        </p:nvSpPr>
        <p:spPr>
          <a:xfrm>
            <a:off x="19527689" y="2216188"/>
            <a:ext cx="6096000" cy="584775"/>
          </a:xfrm>
          <a:prstGeom prst="rect">
            <a:avLst/>
          </a:prstGeom>
          <a:noFill/>
        </p:spPr>
        <p:txBody>
          <a:bodyPr wrap="square">
            <a:spAutoFit/>
          </a:bodyPr>
          <a:lstStyle/>
          <a:p>
            <a:pPr algn="ctr"/>
            <a:r>
              <a:rPr lang="en-IN" sz="3200" dirty="0">
                <a:solidFill>
                  <a:schemeClr val="bg2"/>
                </a:solidFill>
                <a:latin typeface="Felix Titling" panose="04060505060202020A04" pitchFamily="82" charset="0"/>
              </a:rPr>
              <a:t>1500 BCE–500 CE</a:t>
            </a:r>
          </a:p>
        </p:txBody>
      </p:sp>
      <p:grpSp>
        <p:nvGrpSpPr>
          <p:cNvPr id="25" name="Group 24">
            <a:extLst>
              <a:ext uri="{FF2B5EF4-FFF2-40B4-BE49-F238E27FC236}">
                <a16:creationId xmlns:a16="http://schemas.microsoft.com/office/drawing/2014/main" id="{1260064B-2C77-BFBD-FC45-9C3402D953F4}"/>
              </a:ext>
            </a:extLst>
          </p:cNvPr>
          <p:cNvGrpSpPr/>
          <p:nvPr/>
        </p:nvGrpSpPr>
        <p:grpSpPr>
          <a:xfrm>
            <a:off x="-15959665" y="678006"/>
            <a:ext cx="11560629" cy="5170630"/>
            <a:chOff x="-27618265" y="881206"/>
            <a:chExt cx="11560629" cy="5170630"/>
          </a:xfrm>
        </p:grpSpPr>
        <p:sp>
          <p:nvSpPr>
            <p:cNvPr id="4" name="TextBox 3">
              <a:extLst>
                <a:ext uri="{FF2B5EF4-FFF2-40B4-BE49-F238E27FC236}">
                  <a16:creationId xmlns:a16="http://schemas.microsoft.com/office/drawing/2014/main" id="{6CE65CEF-A9A6-42EE-A694-E382F6AFF856}"/>
                </a:ext>
              </a:extLst>
            </p:cNvPr>
            <p:cNvSpPr txBox="1"/>
            <p:nvPr/>
          </p:nvSpPr>
          <p:spPr>
            <a:xfrm>
              <a:off x="-25524637" y="881206"/>
              <a:ext cx="6901543" cy="1107996"/>
            </a:xfrm>
            <a:prstGeom prst="rect">
              <a:avLst/>
            </a:prstGeom>
            <a:noFill/>
          </p:spPr>
          <p:txBody>
            <a:bodyPr wrap="square">
              <a:spAutoFit/>
            </a:bodyPr>
            <a:lstStyle/>
            <a:p>
              <a:pPr algn="ctr"/>
              <a:r>
                <a:rPr lang="en-IN" sz="6600" dirty="0">
                  <a:solidFill>
                    <a:schemeClr val="bg2"/>
                  </a:solidFill>
                  <a:latin typeface="Felix Titling" panose="04060505060202020A04" pitchFamily="82" charset="0"/>
                </a:rPr>
                <a:t>EARLY PERIOD</a:t>
              </a:r>
            </a:p>
          </p:txBody>
        </p:sp>
        <p:sp>
          <p:nvSpPr>
            <p:cNvPr id="6" name="Rectangle 1">
              <a:extLst>
                <a:ext uri="{FF2B5EF4-FFF2-40B4-BE49-F238E27FC236}">
                  <a16:creationId xmlns:a16="http://schemas.microsoft.com/office/drawing/2014/main" id="{22D179E9-6C35-2B62-2F7B-5567EC5C9D9C}"/>
                </a:ext>
              </a:extLst>
            </p:cNvPr>
            <p:cNvSpPr>
              <a:spLocks noChangeArrowheads="1"/>
            </p:cNvSpPr>
            <p:nvPr/>
          </p:nvSpPr>
          <p:spPr bwMode="auto">
            <a:xfrm rot="10800000" flipV="1">
              <a:off x="-27618265" y="4112844"/>
              <a:ext cx="1156062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2"/>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2"/>
                  </a:solidFill>
                  <a:effectLst/>
                  <a:latin typeface="Felix Titling" panose="04060505060202020A04" pitchFamily="82" charset="0"/>
                </a:rPr>
                <a:t>Basic weapons like bows, spears, and chariots in the Vedic period.</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2"/>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2"/>
                  </a:solidFill>
                  <a:effectLst/>
                  <a:latin typeface="Felix Titling" panose="04060505060202020A04" pitchFamily="82" charset="0"/>
                </a:rPr>
                <a:t>Advances in metallurgy during the Mauryan and Gupta empires led to refined swords and the use of war elephants. </a:t>
              </a:r>
            </a:p>
          </p:txBody>
        </p:sp>
      </p:grpSp>
      <p:sp>
        <p:nvSpPr>
          <p:cNvPr id="7" name="TextBox 6">
            <a:extLst>
              <a:ext uri="{FF2B5EF4-FFF2-40B4-BE49-F238E27FC236}">
                <a16:creationId xmlns:a16="http://schemas.microsoft.com/office/drawing/2014/main" id="{66C10ABD-1E3F-F949-8068-5F5A57A0B9F4}"/>
              </a:ext>
            </a:extLst>
          </p:cNvPr>
          <p:cNvSpPr txBox="1"/>
          <p:nvPr/>
        </p:nvSpPr>
        <p:spPr>
          <a:xfrm>
            <a:off x="2939143" y="1978226"/>
            <a:ext cx="6096000" cy="584775"/>
          </a:xfrm>
          <a:prstGeom prst="rect">
            <a:avLst/>
          </a:prstGeom>
          <a:noFill/>
        </p:spPr>
        <p:txBody>
          <a:bodyPr wrap="square">
            <a:spAutoFit/>
          </a:bodyPr>
          <a:lstStyle/>
          <a:p>
            <a:pPr algn="ctr"/>
            <a:r>
              <a:rPr lang="en-IN" sz="3200" dirty="0">
                <a:solidFill>
                  <a:schemeClr val="bg1"/>
                </a:solidFill>
                <a:latin typeface="Felix Titling" panose="04060505060202020A04" pitchFamily="82" charset="0"/>
              </a:rPr>
              <a:t>600-1200CE</a:t>
            </a:r>
          </a:p>
        </p:txBody>
      </p:sp>
      <p:grpSp>
        <p:nvGrpSpPr>
          <p:cNvPr id="24" name="Group 23">
            <a:extLst>
              <a:ext uri="{FF2B5EF4-FFF2-40B4-BE49-F238E27FC236}">
                <a16:creationId xmlns:a16="http://schemas.microsoft.com/office/drawing/2014/main" id="{EEFA7C38-1840-4B25-F177-2972CBBD2791}"/>
              </a:ext>
            </a:extLst>
          </p:cNvPr>
          <p:cNvGrpSpPr/>
          <p:nvPr/>
        </p:nvGrpSpPr>
        <p:grpSpPr>
          <a:xfrm>
            <a:off x="963945" y="562003"/>
            <a:ext cx="10856348" cy="5840631"/>
            <a:chOff x="-10694655" y="765203"/>
            <a:chExt cx="10856348" cy="5840631"/>
          </a:xfrm>
        </p:grpSpPr>
        <p:sp>
          <p:nvSpPr>
            <p:cNvPr id="8" name="TextBox 7">
              <a:extLst>
                <a:ext uri="{FF2B5EF4-FFF2-40B4-BE49-F238E27FC236}">
                  <a16:creationId xmlns:a16="http://schemas.microsoft.com/office/drawing/2014/main" id="{56297216-E4B4-6FE9-306E-DEEE2514F0C6}"/>
                </a:ext>
              </a:extLst>
            </p:cNvPr>
            <p:cNvSpPr txBox="1"/>
            <p:nvPr/>
          </p:nvSpPr>
          <p:spPr>
            <a:xfrm>
              <a:off x="-9121310" y="765203"/>
              <a:ext cx="7733479" cy="1107996"/>
            </a:xfrm>
            <a:prstGeom prst="rect">
              <a:avLst/>
            </a:prstGeom>
            <a:noFill/>
          </p:spPr>
          <p:txBody>
            <a:bodyPr wrap="square">
              <a:spAutoFit/>
            </a:bodyPr>
            <a:lstStyle/>
            <a:p>
              <a:pPr algn="ctr"/>
              <a:r>
                <a:rPr lang="en-IN" sz="6600" dirty="0">
                  <a:solidFill>
                    <a:schemeClr val="bg1"/>
                  </a:solidFill>
                  <a:latin typeface="Felix Titling" panose="04060505060202020A04" pitchFamily="82" charset="0"/>
                </a:rPr>
                <a:t>MEDIEVAL PERIOD</a:t>
              </a:r>
            </a:p>
          </p:txBody>
        </p:sp>
        <p:sp>
          <p:nvSpPr>
            <p:cNvPr id="10" name="Rectangle 2">
              <a:extLst>
                <a:ext uri="{FF2B5EF4-FFF2-40B4-BE49-F238E27FC236}">
                  <a16:creationId xmlns:a16="http://schemas.microsoft.com/office/drawing/2014/main" id="{7973CD59-8CF5-088B-2E68-A28FFF0D22CC}"/>
                </a:ext>
              </a:extLst>
            </p:cNvPr>
            <p:cNvSpPr>
              <a:spLocks noChangeArrowheads="1"/>
            </p:cNvSpPr>
            <p:nvPr/>
          </p:nvSpPr>
          <p:spPr bwMode="auto">
            <a:xfrm>
              <a:off x="-10694655" y="3928178"/>
              <a:ext cx="1085634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Introduction of innovative weapons like the </a:t>
              </a:r>
              <a:r>
                <a:rPr kumimoji="0" lang="en-US" altLang="en-US" sz="2400" b="0" i="0" u="none" strike="noStrike" cap="none" normalizeH="0" baseline="0" dirty="0" err="1">
                  <a:ln>
                    <a:noFill/>
                  </a:ln>
                  <a:solidFill>
                    <a:schemeClr val="bg1"/>
                  </a:solidFill>
                  <a:effectLst/>
                  <a:latin typeface="Felix Titling" panose="04060505060202020A04" pitchFamily="82" charset="0"/>
                </a:rPr>
                <a:t>Katar</a:t>
              </a:r>
              <a:r>
                <a:rPr kumimoji="0" lang="en-US" altLang="en-US" sz="2400" b="0" i="0" u="none" strike="noStrike" cap="none" normalizeH="0" baseline="0" dirty="0">
                  <a:ln>
                    <a:noFill/>
                  </a:ln>
                  <a:solidFill>
                    <a:schemeClr val="bg1"/>
                  </a:solidFill>
                  <a:effectLst/>
                  <a:latin typeface="Felix Titling" panose="04060505060202020A04" pitchFamily="82" charset="0"/>
                </a:rPr>
                <a:t>, Pata, and  Talwar for close combat and guerrilla tactics.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In this period there were </a:t>
              </a:r>
              <a:r>
                <a:rPr lang="en-IN" sz="2400" strike="noStrike" dirty="0" err="1">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hlinkClick r:id="rId4" tooltip="Chalukya–Chola wars">
                    <a:extLst>
                      <a:ext uri="{A12FA001-AC4F-418D-AE19-62706E023703}">
                        <ahyp:hlinkClr xmlns:ahyp="http://schemas.microsoft.com/office/drawing/2018/hyperlinkcolor" val="tx"/>
                      </a:ext>
                    </a:extLst>
                  </a:hlinkClick>
                </a:rPr>
                <a:t>Chalukya</a:t>
              </a:r>
              <a:r>
                <a:rPr lang="en-IN" sz="2400" strike="noStrike"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hlinkClick r:id="rId4" tooltip="Chalukya–Chola wars">
                    <a:extLst>
                      <a:ext uri="{A12FA001-AC4F-418D-AE19-62706E023703}">
                        <ahyp:hlinkClr xmlns:ahyp="http://schemas.microsoft.com/office/drawing/2018/hyperlinkcolor" val="tx"/>
                      </a:ext>
                    </a:extLst>
                  </a:hlinkClick>
                </a:rPr>
                <a:t>–Chola wars</a:t>
              </a: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 (992–1120 CE)</a:t>
              </a:r>
              <a:b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b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two battles of </a:t>
              </a:r>
              <a:r>
                <a:rPr lang="en-IN" sz="2400" dirty="0" err="1">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Tarrain</a:t>
              </a: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 between </a:t>
              </a:r>
              <a:r>
                <a:rPr lang="en-IN" sz="2400" dirty="0" err="1">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Mohommad</a:t>
              </a: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 Ghori and </a:t>
              </a:r>
              <a:r>
                <a:rPr lang="en-IN" sz="2400" dirty="0" err="1">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Prithviraj</a:t>
              </a:r>
              <a:r>
                <a:rPr lang="en-IN" sz="2400" dirty="0">
                  <a:solidFill>
                    <a:schemeClr val="bg1"/>
                  </a:solidFill>
                  <a:effectLst/>
                  <a:latin typeface="Felix Titling" panose="04060505060202020A04" pitchFamily="82" charset="0"/>
                  <a:ea typeface="Calibri" panose="020F0502020204030204" pitchFamily="34" charset="0"/>
                  <a:cs typeface="Times New Roman" panose="02020603050405020304" pitchFamily="18" charset="0"/>
                </a:rPr>
                <a:t> Chauhan</a:t>
              </a:r>
              <a:endParaRPr kumimoji="0" lang="en-US" altLang="en-US" sz="32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p:txBody>
        </p:sp>
      </p:grpSp>
      <p:sp>
        <p:nvSpPr>
          <p:cNvPr id="11" name="Oval 10">
            <a:extLst>
              <a:ext uri="{FF2B5EF4-FFF2-40B4-BE49-F238E27FC236}">
                <a16:creationId xmlns:a16="http://schemas.microsoft.com/office/drawing/2014/main" id="{E0F5AAB1-6481-03A2-D3F7-4E9BFB03B93F}"/>
              </a:ext>
            </a:extLst>
          </p:cNvPr>
          <p:cNvSpPr/>
          <p:nvPr/>
        </p:nvSpPr>
        <p:spPr>
          <a:xfrm>
            <a:off x="5758543" y="1553995"/>
            <a:ext cx="457200" cy="42720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BC989378-85DE-C42A-006A-E971DF6F8BFA}"/>
              </a:ext>
            </a:extLst>
          </p:cNvPr>
          <p:cNvCxnSpPr>
            <a:cxnSpLocks/>
          </p:cNvCxnSpPr>
          <p:nvPr/>
        </p:nvCxnSpPr>
        <p:spPr>
          <a:xfrm>
            <a:off x="18143" y="1767598"/>
            <a:ext cx="2218508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DBA7618-F27C-19EA-F8B4-EA85F3ABBBB5}"/>
              </a:ext>
            </a:extLst>
          </p:cNvPr>
          <p:cNvSpPr/>
          <p:nvPr/>
        </p:nvSpPr>
        <p:spPr>
          <a:xfrm>
            <a:off x="22118489" y="1572400"/>
            <a:ext cx="457200" cy="42720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9265728F-7C9C-DBB8-3AB8-3BEC5350E5E3}"/>
              </a:ext>
            </a:extLst>
          </p:cNvPr>
          <p:cNvSpPr txBox="1"/>
          <p:nvPr/>
        </p:nvSpPr>
        <p:spPr>
          <a:xfrm>
            <a:off x="8681776" y="211014"/>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-Naina Singh (D115)</a:t>
            </a:r>
          </a:p>
        </p:txBody>
      </p:sp>
    </p:spTree>
    <p:extLst>
      <p:ext uri="{BB962C8B-B14F-4D97-AF65-F5344CB8AC3E}">
        <p14:creationId xmlns:p14="http://schemas.microsoft.com/office/powerpoint/2010/main" val="318328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F5E1DC-929C-27E4-6E3C-E9F2BE06C49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7B87DAA-210F-4047-36D7-C10BE06650C7}"/>
              </a:ext>
            </a:extLst>
          </p:cNvPr>
          <p:cNvPicPr>
            <a:picLocks noChangeAspect="1"/>
          </p:cNvPicPr>
          <p:nvPr/>
        </p:nvPicPr>
        <p:blipFill>
          <a:blip r:embed="rId2">
            <a:alphaModFix amt="70000"/>
          </a:blip>
          <a:stretch>
            <a:fillRect/>
          </a:stretch>
        </p:blipFill>
        <p:spPr>
          <a:xfrm>
            <a:off x="38632" y="146956"/>
            <a:ext cx="12155714" cy="6858000"/>
          </a:xfrm>
          <a:prstGeom prst="rect">
            <a:avLst/>
          </a:prstGeom>
          <a:effectLst>
            <a:softEdge rad="381000"/>
          </a:effectLst>
        </p:spPr>
      </p:pic>
      <p:pic>
        <p:nvPicPr>
          <p:cNvPr id="14" name="Picture 13">
            <a:extLst>
              <a:ext uri="{FF2B5EF4-FFF2-40B4-BE49-F238E27FC236}">
                <a16:creationId xmlns:a16="http://schemas.microsoft.com/office/drawing/2014/main" id="{487C158D-F9C0-62D2-80FA-DAC001EDCD0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192" r="5192"/>
          <a:stretch/>
        </p:blipFill>
        <p:spPr>
          <a:xfrm>
            <a:off x="12898221" y="-397329"/>
            <a:ext cx="12090535" cy="7652657"/>
          </a:xfrm>
          <a:prstGeom prst="rect">
            <a:avLst/>
          </a:prstGeom>
          <a:effectLst>
            <a:softEdge rad="508000"/>
          </a:effectLst>
        </p:spPr>
      </p:pic>
      <p:sp>
        <p:nvSpPr>
          <p:cNvPr id="7" name="TextBox 6">
            <a:extLst>
              <a:ext uri="{FF2B5EF4-FFF2-40B4-BE49-F238E27FC236}">
                <a16:creationId xmlns:a16="http://schemas.microsoft.com/office/drawing/2014/main" id="{ED6BE1AF-71F8-8036-9ECA-BFCA20CA2A19}"/>
              </a:ext>
            </a:extLst>
          </p:cNvPr>
          <p:cNvSpPr txBox="1"/>
          <p:nvPr/>
        </p:nvSpPr>
        <p:spPr>
          <a:xfrm>
            <a:off x="15895488" y="2078741"/>
            <a:ext cx="6096000" cy="584775"/>
          </a:xfrm>
          <a:prstGeom prst="rect">
            <a:avLst/>
          </a:prstGeom>
          <a:noFill/>
        </p:spPr>
        <p:txBody>
          <a:bodyPr wrap="square">
            <a:spAutoFit/>
          </a:bodyPr>
          <a:lstStyle/>
          <a:p>
            <a:pPr algn="ctr"/>
            <a:r>
              <a:rPr lang="en-IN" sz="3200" dirty="0">
                <a:solidFill>
                  <a:schemeClr val="bg1"/>
                </a:solidFill>
                <a:latin typeface="Felix Titling" panose="04060505060202020A04" pitchFamily="82" charset="0"/>
              </a:rPr>
              <a:t>600-1200CE</a:t>
            </a:r>
          </a:p>
        </p:txBody>
      </p:sp>
      <p:grpSp>
        <p:nvGrpSpPr>
          <p:cNvPr id="24" name="Group 23">
            <a:extLst>
              <a:ext uri="{FF2B5EF4-FFF2-40B4-BE49-F238E27FC236}">
                <a16:creationId xmlns:a16="http://schemas.microsoft.com/office/drawing/2014/main" id="{B3E0BB6E-35D3-8711-3ECC-F2DBE9359103}"/>
              </a:ext>
            </a:extLst>
          </p:cNvPr>
          <p:cNvGrpSpPr/>
          <p:nvPr/>
        </p:nvGrpSpPr>
        <p:grpSpPr>
          <a:xfrm>
            <a:off x="-14238493" y="433627"/>
            <a:ext cx="10254288" cy="5626909"/>
            <a:chOff x="-38978093" y="561885"/>
            <a:chExt cx="10254288" cy="5626909"/>
          </a:xfrm>
        </p:grpSpPr>
        <p:sp>
          <p:nvSpPr>
            <p:cNvPr id="8" name="TextBox 7">
              <a:extLst>
                <a:ext uri="{FF2B5EF4-FFF2-40B4-BE49-F238E27FC236}">
                  <a16:creationId xmlns:a16="http://schemas.microsoft.com/office/drawing/2014/main" id="{E2080BC4-B734-3438-6B60-D7FB91540166}"/>
                </a:ext>
              </a:extLst>
            </p:cNvPr>
            <p:cNvSpPr txBox="1"/>
            <p:nvPr/>
          </p:nvSpPr>
          <p:spPr>
            <a:xfrm>
              <a:off x="-38978093" y="561885"/>
              <a:ext cx="7837732" cy="1107996"/>
            </a:xfrm>
            <a:prstGeom prst="rect">
              <a:avLst/>
            </a:prstGeom>
            <a:noFill/>
          </p:spPr>
          <p:txBody>
            <a:bodyPr wrap="square">
              <a:spAutoFit/>
            </a:bodyPr>
            <a:lstStyle/>
            <a:p>
              <a:pPr algn="ctr"/>
              <a:r>
                <a:rPr lang="en-IN" sz="6600" dirty="0">
                  <a:solidFill>
                    <a:schemeClr val="bg1"/>
                  </a:solidFill>
                  <a:latin typeface="Felix Titling" panose="04060505060202020A04" pitchFamily="82" charset="0"/>
                </a:rPr>
                <a:t>MEDIEVAL PERIOD</a:t>
              </a:r>
            </a:p>
          </p:txBody>
        </p:sp>
        <p:sp>
          <p:nvSpPr>
            <p:cNvPr id="10" name="Rectangle 2">
              <a:extLst>
                <a:ext uri="{FF2B5EF4-FFF2-40B4-BE49-F238E27FC236}">
                  <a16:creationId xmlns:a16="http://schemas.microsoft.com/office/drawing/2014/main" id="{58753A2C-29EF-7CA3-932A-CA5D140C9F9F}"/>
                </a:ext>
              </a:extLst>
            </p:cNvPr>
            <p:cNvSpPr>
              <a:spLocks noChangeArrowheads="1"/>
            </p:cNvSpPr>
            <p:nvPr/>
          </p:nvSpPr>
          <p:spPr bwMode="auto">
            <a:xfrm>
              <a:off x="-38978093" y="3880470"/>
              <a:ext cx="102542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Introduction of innovative weapons like the </a:t>
              </a:r>
              <a:r>
                <a:rPr kumimoji="0" lang="en-US" altLang="en-US" sz="2400" b="0" i="0" u="none" strike="noStrike" cap="none" normalizeH="0" baseline="0" dirty="0" err="1">
                  <a:ln>
                    <a:noFill/>
                  </a:ln>
                  <a:solidFill>
                    <a:schemeClr val="bg1"/>
                  </a:solidFill>
                  <a:effectLst/>
                  <a:latin typeface="Felix Titling" panose="04060505060202020A04" pitchFamily="82" charset="0"/>
                </a:rPr>
                <a:t>Katar</a:t>
              </a:r>
              <a:r>
                <a:rPr kumimoji="0" lang="en-US" altLang="en-US" sz="2400" b="0" i="0" u="none" strike="noStrike" cap="none" normalizeH="0" baseline="0" dirty="0">
                  <a:ln>
                    <a:noFill/>
                  </a:ln>
                  <a:solidFill>
                    <a:schemeClr val="bg1"/>
                  </a:solidFill>
                  <a:effectLst/>
                  <a:latin typeface="Felix Titling" panose="04060505060202020A04" pitchFamily="82" charset="0"/>
                </a:rPr>
                <a:t>, Pata, and </a:t>
              </a:r>
              <a:r>
                <a:rPr kumimoji="0" lang="en-US" altLang="en-US" sz="2400" b="0" i="0" u="none" strike="noStrike" cap="none" normalizeH="0" baseline="0" dirty="0" err="1">
                  <a:ln>
                    <a:noFill/>
                  </a:ln>
                  <a:solidFill>
                    <a:schemeClr val="bg1"/>
                  </a:solidFill>
                  <a:effectLst/>
                  <a:latin typeface="Felix Titling" panose="04060505060202020A04" pitchFamily="82" charset="0"/>
                </a:rPr>
                <a:t>Vagh</a:t>
              </a:r>
              <a:r>
                <a:rPr kumimoji="0" lang="en-US" altLang="en-US" sz="2400" b="0" i="0" u="none" strike="noStrike" cap="none" normalizeH="0" baseline="0" dirty="0">
                  <a:ln>
                    <a:noFill/>
                  </a:ln>
                  <a:solidFill>
                    <a:schemeClr val="bg1"/>
                  </a:solidFill>
                  <a:effectLst/>
                  <a:latin typeface="Felix Titling" panose="04060505060202020A04" pitchFamily="82" charset="0"/>
                </a:rPr>
                <a:t> </a:t>
              </a:r>
              <a:r>
                <a:rPr kumimoji="0" lang="en-US" altLang="en-US" sz="2400" b="0" i="0" u="none" strike="noStrike" cap="none" normalizeH="0" baseline="0" dirty="0" err="1">
                  <a:ln>
                    <a:noFill/>
                  </a:ln>
                  <a:solidFill>
                    <a:schemeClr val="bg1"/>
                  </a:solidFill>
                  <a:effectLst/>
                  <a:latin typeface="Felix Titling" panose="04060505060202020A04" pitchFamily="82" charset="0"/>
                </a:rPr>
                <a:t>Nakh</a:t>
              </a:r>
              <a:r>
                <a:rPr kumimoji="0" lang="en-US" altLang="en-US" sz="2400" b="0" i="0" u="none" strike="noStrike" cap="none" normalizeH="0" baseline="0" dirty="0">
                  <a:ln>
                    <a:noFill/>
                  </a:ln>
                  <a:solidFill>
                    <a:schemeClr val="bg1"/>
                  </a:solidFill>
                  <a:effectLst/>
                  <a:latin typeface="Felix Titling" panose="04060505060202020A04" pitchFamily="82" charset="0"/>
                </a:rPr>
                <a:t> for close combat and guerrilla tactics.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Emphasis on unique regional designs and specialized armaments. </a:t>
              </a:r>
            </a:p>
          </p:txBody>
        </p:sp>
      </p:grpSp>
      <p:sp>
        <p:nvSpPr>
          <p:cNvPr id="11" name="Oval 10">
            <a:extLst>
              <a:ext uri="{FF2B5EF4-FFF2-40B4-BE49-F238E27FC236}">
                <a16:creationId xmlns:a16="http://schemas.microsoft.com/office/drawing/2014/main" id="{C1957F2F-BAE1-2924-ED38-18B01AAA64EB}"/>
              </a:ext>
            </a:extLst>
          </p:cNvPr>
          <p:cNvSpPr/>
          <p:nvPr/>
        </p:nvSpPr>
        <p:spPr>
          <a:xfrm>
            <a:off x="5758543" y="1553995"/>
            <a:ext cx="457200" cy="42720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74FAD393-7EE5-14DB-0BE8-AF3ABA2C86B6}"/>
              </a:ext>
            </a:extLst>
          </p:cNvPr>
          <p:cNvCxnSpPr>
            <a:cxnSpLocks/>
          </p:cNvCxnSpPr>
          <p:nvPr/>
        </p:nvCxnSpPr>
        <p:spPr>
          <a:xfrm>
            <a:off x="18143" y="1767598"/>
            <a:ext cx="607785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FEE498-FD59-B174-54EE-10A9D890D0C6}"/>
              </a:ext>
            </a:extLst>
          </p:cNvPr>
          <p:cNvSpPr txBox="1"/>
          <p:nvPr/>
        </p:nvSpPr>
        <p:spPr>
          <a:xfrm>
            <a:off x="3167743" y="2031255"/>
            <a:ext cx="6096000" cy="584775"/>
          </a:xfrm>
          <a:prstGeom prst="rect">
            <a:avLst/>
          </a:prstGeom>
          <a:noFill/>
        </p:spPr>
        <p:txBody>
          <a:bodyPr wrap="square">
            <a:spAutoFit/>
          </a:bodyPr>
          <a:lstStyle/>
          <a:p>
            <a:pPr algn="ctr"/>
            <a:r>
              <a:rPr lang="en-IN" sz="3200" dirty="0">
                <a:solidFill>
                  <a:schemeClr val="bg1"/>
                </a:solidFill>
                <a:latin typeface="Felix Titling" panose="04060505060202020A04" pitchFamily="82" charset="0"/>
              </a:rPr>
              <a:t>1200CE-18</a:t>
            </a:r>
            <a:r>
              <a:rPr lang="en-IN" sz="3200" baseline="30000" dirty="0">
                <a:solidFill>
                  <a:schemeClr val="bg1"/>
                </a:solidFill>
                <a:latin typeface="Felix Titling" panose="04060505060202020A04" pitchFamily="82" charset="0"/>
              </a:rPr>
              <a:t>th</a:t>
            </a:r>
            <a:r>
              <a:rPr lang="en-IN" sz="3200" dirty="0">
                <a:solidFill>
                  <a:schemeClr val="bg1"/>
                </a:solidFill>
                <a:latin typeface="Felix Titling" panose="04060505060202020A04" pitchFamily="82" charset="0"/>
              </a:rPr>
              <a:t> CENTURY</a:t>
            </a:r>
          </a:p>
        </p:txBody>
      </p:sp>
      <p:grpSp>
        <p:nvGrpSpPr>
          <p:cNvPr id="5" name="Group 4">
            <a:extLst>
              <a:ext uri="{FF2B5EF4-FFF2-40B4-BE49-F238E27FC236}">
                <a16:creationId xmlns:a16="http://schemas.microsoft.com/office/drawing/2014/main" id="{3458CF42-EE09-7F8B-FD3F-42FB9E6296A7}"/>
              </a:ext>
            </a:extLst>
          </p:cNvPr>
          <p:cNvGrpSpPr/>
          <p:nvPr/>
        </p:nvGrpSpPr>
        <p:grpSpPr>
          <a:xfrm>
            <a:off x="989345" y="565090"/>
            <a:ext cx="10254288" cy="5786744"/>
            <a:chOff x="-10694655" y="819090"/>
            <a:chExt cx="10254288" cy="5786744"/>
          </a:xfrm>
        </p:grpSpPr>
        <p:sp>
          <p:nvSpPr>
            <p:cNvPr id="9" name="TextBox 8">
              <a:extLst>
                <a:ext uri="{FF2B5EF4-FFF2-40B4-BE49-F238E27FC236}">
                  <a16:creationId xmlns:a16="http://schemas.microsoft.com/office/drawing/2014/main" id="{B752A14C-F5F8-C4AB-DD52-BD2B8104F3FA}"/>
                </a:ext>
              </a:extLst>
            </p:cNvPr>
            <p:cNvSpPr txBox="1"/>
            <p:nvPr/>
          </p:nvSpPr>
          <p:spPr>
            <a:xfrm>
              <a:off x="-9615723" y="819090"/>
              <a:ext cx="7837732" cy="1107996"/>
            </a:xfrm>
            <a:prstGeom prst="rect">
              <a:avLst/>
            </a:prstGeom>
            <a:noFill/>
          </p:spPr>
          <p:txBody>
            <a:bodyPr wrap="square">
              <a:spAutoFit/>
            </a:bodyPr>
            <a:lstStyle/>
            <a:p>
              <a:pPr algn="ctr"/>
              <a:r>
                <a:rPr lang="en-IN" sz="6600" dirty="0">
                  <a:solidFill>
                    <a:schemeClr val="bg1"/>
                  </a:solidFill>
                  <a:latin typeface="Felix Titling" panose="04060505060202020A04" pitchFamily="82" charset="0"/>
                </a:rPr>
                <a:t>LATE PERIOD</a:t>
              </a:r>
            </a:p>
          </p:txBody>
        </p:sp>
        <p:sp>
          <p:nvSpPr>
            <p:cNvPr id="12" name="Rectangle 2">
              <a:extLst>
                <a:ext uri="{FF2B5EF4-FFF2-40B4-BE49-F238E27FC236}">
                  <a16:creationId xmlns:a16="http://schemas.microsoft.com/office/drawing/2014/main" id="{5DFB701E-C823-8C88-36B2-C6927412BD86}"/>
                </a:ext>
              </a:extLst>
            </p:cNvPr>
            <p:cNvSpPr>
              <a:spLocks noChangeArrowheads="1"/>
            </p:cNvSpPr>
            <p:nvPr/>
          </p:nvSpPr>
          <p:spPr bwMode="auto">
            <a:xfrm>
              <a:off x="-10694655" y="3928178"/>
              <a:ext cx="102542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Felix Titling" panose="04060505060202020A04" pitchFamily="82" charset="0"/>
                </a:rPr>
                <a:t>DEVELOPMENT OF ADVANCED SWORDS LIKE THE TEGHA AND SABRE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dirty="0">
                  <a:solidFill>
                    <a:schemeClr val="bg1"/>
                  </a:solidFill>
                  <a:latin typeface="Felix Titling" panose="04060505060202020A04" pitchFamily="82" charset="0"/>
                </a:rPr>
                <a:t>INTEGRATION OF TRADITIONAL WEAPONRY WUTH FIREARMS INFLUENCED BY FOREIGN TECHNOLOGIES</a:t>
              </a:r>
              <a:endParaRPr kumimoji="0" lang="en-US" altLang="en-US" sz="2400" b="0" i="0" u="none" strike="noStrike" cap="none" normalizeH="0" baseline="0" dirty="0">
                <a:ln>
                  <a:noFill/>
                </a:ln>
                <a:solidFill>
                  <a:schemeClr val="bg1"/>
                </a:solidFill>
                <a:effectLst/>
                <a:latin typeface="Felix Titling" panose="04060505060202020A04" pitchFamily="8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bg1"/>
                </a:solidFill>
                <a:effectLst/>
                <a:latin typeface="Felix Titling" panose="04060505060202020A04" pitchFamily="82" charset="0"/>
              </a:endParaRPr>
            </a:p>
          </p:txBody>
        </p:sp>
      </p:grpSp>
      <p:sp>
        <p:nvSpPr>
          <p:cNvPr id="6" name="TextBox 5">
            <a:extLst>
              <a:ext uri="{FF2B5EF4-FFF2-40B4-BE49-F238E27FC236}">
                <a16:creationId xmlns:a16="http://schemas.microsoft.com/office/drawing/2014/main" id="{11EA68F1-03EB-5C6F-20F7-1E8CC30DE8C1}"/>
              </a:ext>
            </a:extLst>
          </p:cNvPr>
          <p:cNvSpPr txBox="1"/>
          <p:nvPr/>
        </p:nvSpPr>
        <p:spPr>
          <a:xfrm>
            <a:off x="8681776" y="211014"/>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-Naina Singh (D115)</a:t>
            </a:r>
          </a:p>
        </p:txBody>
      </p:sp>
    </p:spTree>
    <p:extLst>
      <p:ext uri="{BB962C8B-B14F-4D97-AF65-F5344CB8AC3E}">
        <p14:creationId xmlns:p14="http://schemas.microsoft.com/office/powerpoint/2010/main" val="2899015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BAF9-9ABB-4148-8DFD-BA521978FE0F}"/>
            </a:ext>
          </a:extLst>
        </p:cNvPr>
        <p:cNvGrpSpPr/>
        <p:nvPr/>
      </p:nvGrpSpPr>
      <p:grpSpPr>
        <a:xfrm>
          <a:off x="0" y="0"/>
          <a:ext cx="0" cy="0"/>
          <a:chOff x="0" y="0"/>
          <a:chExt cx="0" cy="0"/>
        </a:xfrm>
      </p:grpSpPr>
      <p:pic>
        <p:nvPicPr>
          <p:cNvPr id="1028" name="Picture 4" descr="Ancient Battle Images – Browse 311,406 Stock Photos, Vectors, and Video |  Adobe Stock">
            <a:extLst>
              <a:ext uri="{FF2B5EF4-FFF2-40B4-BE49-F238E27FC236}">
                <a16:creationId xmlns:a16="http://schemas.microsoft.com/office/drawing/2014/main" id="{6863F1A2-A974-F95B-031E-F66E09ED2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 y="0"/>
            <a:ext cx="12195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Eading">
            <a:extLst>
              <a:ext uri="{FF2B5EF4-FFF2-40B4-BE49-F238E27FC236}">
                <a16:creationId xmlns:a16="http://schemas.microsoft.com/office/drawing/2014/main" id="{66994AAE-9619-8F5B-4B88-402AE67CA53A}"/>
              </a:ext>
            </a:extLst>
          </p:cNvPr>
          <p:cNvSpPr txBox="1"/>
          <p:nvPr/>
        </p:nvSpPr>
        <p:spPr>
          <a:xfrm>
            <a:off x="335629" y="16089"/>
            <a:ext cx="7436771"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Lucida Bright" panose="02040602050505020304" pitchFamily="18" charset="0"/>
                <a:ea typeface="Nirmala UI Semilight" panose="020B0402040204020203" pitchFamily="34" charset="0"/>
                <a:cs typeface="Nirmala UI Semilight" panose="020B0402040204020203" pitchFamily="34" charset="0"/>
              </a:rPr>
              <a:t>ANCIENT INDIAN ARMY</a:t>
            </a:r>
          </a:p>
        </p:txBody>
      </p:sp>
      <p:sp>
        <p:nvSpPr>
          <p:cNvPr id="8" name="Rectangle: Rounded Corners 7">
            <a:extLst>
              <a:ext uri="{FF2B5EF4-FFF2-40B4-BE49-F238E27FC236}">
                <a16:creationId xmlns:a16="http://schemas.microsoft.com/office/drawing/2014/main" id="{E30202A1-D7ED-E106-08A7-DB8B5C9E63C7}"/>
              </a:ext>
            </a:extLst>
          </p:cNvPr>
          <p:cNvSpPr/>
          <p:nvPr/>
        </p:nvSpPr>
        <p:spPr>
          <a:xfrm>
            <a:off x="203200" y="1627486"/>
            <a:ext cx="3633723" cy="3404381"/>
          </a:xfrm>
          <a:prstGeom prst="roundRect">
            <a:avLst>
              <a:gd name="adj" fmla="val 10074"/>
            </a:avLst>
          </a:prstGeom>
          <a:blipFill dpi="0" rotWithShape="0">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3D459E-1C2D-437F-C0BD-9199B92F544A}"/>
              </a:ext>
            </a:extLst>
          </p:cNvPr>
          <p:cNvSpPr txBox="1"/>
          <p:nvPr/>
        </p:nvSpPr>
        <p:spPr>
          <a:xfrm>
            <a:off x="482384" y="1728286"/>
            <a:ext cx="3075354" cy="502766"/>
          </a:xfrm>
          <a:prstGeom prst="rect">
            <a:avLst/>
          </a:prstGeom>
          <a:noFill/>
        </p:spPr>
        <p:txBody>
          <a:bodyPr wrap="square" rtlCol="0">
            <a:spAutoFit/>
          </a:bodyPr>
          <a:lstStyle/>
          <a:p>
            <a:pPr algn="ctr"/>
            <a:r>
              <a:rPr lang="en-US" sz="2667" dirty="0">
                <a:solidFill>
                  <a:schemeClr val="bg1"/>
                </a:solidFill>
                <a:effectLst>
                  <a:outerShdw blurRad="38100" dist="38100" dir="2700000" algn="tl">
                    <a:srgbClr val="000000">
                      <a:alpha val="43137"/>
                    </a:srgbClr>
                  </a:outerShdw>
                </a:effectLst>
                <a:latin typeface="Oswald" panose="02000503000000000000" pitchFamily="2" charset="0"/>
                <a:ea typeface="Open Sans Extrabold" panose="020B0906030804020204" pitchFamily="34" charset="0"/>
                <a:cs typeface="Open Sans Extrabold" panose="020B0906030804020204" pitchFamily="34" charset="0"/>
              </a:rPr>
              <a:t>STRUCTURE</a:t>
            </a:r>
          </a:p>
        </p:txBody>
      </p:sp>
      <p:sp>
        <p:nvSpPr>
          <p:cNvPr id="9" name="Rectangle: Rounded Corners 8">
            <a:extLst>
              <a:ext uri="{FF2B5EF4-FFF2-40B4-BE49-F238E27FC236}">
                <a16:creationId xmlns:a16="http://schemas.microsoft.com/office/drawing/2014/main" id="{3FE5FC54-7BA7-25AF-CBD6-D5A9BA7B7988}"/>
              </a:ext>
            </a:extLst>
          </p:cNvPr>
          <p:cNvSpPr/>
          <p:nvPr/>
        </p:nvSpPr>
        <p:spPr>
          <a:xfrm>
            <a:off x="4466251" y="1614524"/>
            <a:ext cx="3485304" cy="3404381"/>
          </a:xfrm>
          <a:prstGeom prst="roundRect">
            <a:avLst>
              <a:gd name="adj" fmla="val 10074"/>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9AD725-A66D-656B-CAB7-C5643E333CB2}"/>
              </a:ext>
            </a:extLst>
          </p:cNvPr>
          <p:cNvSpPr txBox="1"/>
          <p:nvPr/>
        </p:nvSpPr>
        <p:spPr>
          <a:xfrm>
            <a:off x="3870915" y="1707767"/>
            <a:ext cx="4675975" cy="995016"/>
          </a:xfrm>
          <a:prstGeom prst="rect">
            <a:avLst/>
          </a:prstGeom>
          <a:noFill/>
        </p:spPr>
        <p:txBody>
          <a:bodyPr wrap="square" rtlCol="0">
            <a:spAutoFit/>
          </a:bodyPr>
          <a:lstStyle/>
          <a:p>
            <a:pPr algn="ctr"/>
            <a:r>
              <a:rPr lang="en-US" sz="2933" dirty="0">
                <a:solidFill>
                  <a:schemeClr val="bg1"/>
                </a:solidFill>
                <a:effectLst>
                  <a:outerShdw blurRad="38100" dist="38100" dir="2700000" algn="tl">
                    <a:srgbClr val="000000">
                      <a:alpha val="43137"/>
                    </a:srgbClr>
                  </a:outerShdw>
                </a:effectLst>
                <a:latin typeface="Oswald" panose="02000503000000000000" pitchFamily="2" charset="0"/>
                <a:ea typeface="Open Sans Extrabold" panose="020B0906030804020204" pitchFamily="34" charset="0"/>
                <a:cs typeface="Open Sans Extrabold" panose="020B0906030804020204" pitchFamily="34" charset="0"/>
              </a:rPr>
              <a:t>TRAINING AND </a:t>
            </a:r>
          </a:p>
          <a:p>
            <a:pPr algn="ctr"/>
            <a:r>
              <a:rPr lang="en-US" sz="2933" dirty="0">
                <a:solidFill>
                  <a:schemeClr val="bg1"/>
                </a:solidFill>
                <a:effectLst>
                  <a:outerShdw blurRad="38100" dist="38100" dir="2700000" algn="tl">
                    <a:srgbClr val="000000">
                      <a:alpha val="43137"/>
                    </a:srgbClr>
                  </a:outerShdw>
                </a:effectLst>
                <a:latin typeface="Oswald" panose="02000503000000000000" pitchFamily="2" charset="0"/>
                <a:ea typeface="Open Sans Extrabold" panose="020B0906030804020204" pitchFamily="34" charset="0"/>
                <a:cs typeface="Open Sans Extrabold" panose="020B0906030804020204" pitchFamily="34" charset="0"/>
              </a:rPr>
              <a:t>DISCIPLINE</a:t>
            </a:r>
          </a:p>
        </p:txBody>
      </p:sp>
      <p:sp>
        <p:nvSpPr>
          <p:cNvPr id="10" name="Rectangle: Rounded Corners 9">
            <a:extLst>
              <a:ext uri="{FF2B5EF4-FFF2-40B4-BE49-F238E27FC236}">
                <a16:creationId xmlns:a16="http://schemas.microsoft.com/office/drawing/2014/main" id="{01898B64-291F-07E7-0A98-93D67290DF8D}"/>
              </a:ext>
            </a:extLst>
          </p:cNvPr>
          <p:cNvSpPr/>
          <p:nvPr/>
        </p:nvSpPr>
        <p:spPr>
          <a:xfrm>
            <a:off x="8222649" y="1614524"/>
            <a:ext cx="3633723" cy="3404381"/>
          </a:xfrm>
          <a:prstGeom prst="roundRect">
            <a:avLst>
              <a:gd name="adj" fmla="val 10074"/>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47D93C-D78E-F6FC-65C1-075F1BCD54FC}"/>
              </a:ext>
            </a:extLst>
          </p:cNvPr>
          <p:cNvSpPr txBox="1"/>
          <p:nvPr/>
        </p:nvSpPr>
        <p:spPr>
          <a:xfrm>
            <a:off x="8023989" y="1707767"/>
            <a:ext cx="4114800" cy="420564"/>
          </a:xfrm>
          <a:prstGeom prst="rect">
            <a:avLst/>
          </a:prstGeom>
          <a:noFill/>
        </p:spPr>
        <p:txBody>
          <a:bodyPr wrap="square" rtlCol="0">
            <a:spAutoFit/>
          </a:bodyPr>
          <a:lstStyle/>
          <a:p>
            <a:pPr algn="ctr"/>
            <a:r>
              <a:rPr lang="en-US" sz="2133" dirty="0">
                <a:solidFill>
                  <a:schemeClr val="bg1"/>
                </a:solidFill>
                <a:effectLst>
                  <a:outerShdw blurRad="38100" dist="38100" dir="2700000" algn="tl">
                    <a:srgbClr val="000000">
                      <a:alpha val="43137"/>
                    </a:srgbClr>
                  </a:outerShdw>
                </a:effectLst>
                <a:latin typeface="Oswald" panose="02000503000000000000" pitchFamily="2" charset="0"/>
                <a:ea typeface="Open Sans Extrabold" panose="020B0906030804020204" pitchFamily="34" charset="0"/>
                <a:cs typeface="Open Sans Extrabold" panose="020B0906030804020204" pitchFamily="34" charset="0"/>
              </a:rPr>
              <a:t>STRATEGIES AND INNOVATIONS</a:t>
            </a:r>
          </a:p>
        </p:txBody>
      </p:sp>
      <p:sp>
        <p:nvSpPr>
          <p:cNvPr id="15" name="TextBox 14">
            <a:extLst>
              <a:ext uri="{FF2B5EF4-FFF2-40B4-BE49-F238E27FC236}">
                <a16:creationId xmlns:a16="http://schemas.microsoft.com/office/drawing/2014/main" id="{15FBDEA7-C08A-EEE8-3A20-FFC558A7EEA4}"/>
              </a:ext>
            </a:extLst>
          </p:cNvPr>
          <p:cNvSpPr txBox="1"/>
          <p:nvPr/>
        </p:nvSpPr>
        <p:spPr>
          <a:xfrm>
            <a:off x="373002" y="680708"/>
            <a:ext cx="5214998" cy="297454"/>
          </a:xfrm>
          <a:prstGeom prst="rect">
            <a:avLst/>
          </a:prstGeom>
          <a:noFill/>
        </p:spPr>
        <p:txBody>
          <a:bodyPr wrap="square" rtlCol="0">
            <a:spAutoFit/>
          </a:bodyPr>
          <a:lstStyle/>
          <a:p>
            <a:r>
              <a:rPr lang="en-US" sz="1333" b="1" dirty="0">
                <a:solidFill>
                  <a:schemeClr val="bg1"/>
                </a:solidFill>
                <a:latin typeface="Lucida Bright" panose="02040602050505020304" pitchFamily="18" charset="0"/>
              </a:rPr>
              <a:t>The Mystery and Mastery of Ancient Indian Warfare</a:t>
            </a:r>
          </a:p>
        </p:txBody>
      </p:sp>
      <p:sp>
        <p:nvSpPr>
          <p:cNvPr id="3" name="TextBox 2">
            <a:extLst>
              <a:ext uri="{FF2B5EF4-FFF2-40B4-BE49-F238E27FC236}">
                <a16:creationId xmlns:a16="http://schemas.microsoft.com/office/drawing/2014/main" id="{39215B00-1567-DCF0-47CC-C00234DE9C2E}"/>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-Anjali Sinha (D111)</a:t>
            </a:r>
          </a:p>
        </p:txBody>
      </p:sp>
    </p:spTree>
    <p:extLst>
      <p:ext uri="{BB962C8B-B14F-4D97-AF65-F5344CB8AC3E}">
        <p14:creationId xmlns:p14="http://schemas.microsoft.com/office/powerpoint/2010/main" val="8158889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C113-A820-6B27-1B00-FDDFE280030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845A979-9073-D51F-8115-67625737BC7D}"/>
              </a:ext>
            </a:extLst>
          </p:cNvPr>
          <p:cNvPicPr>
            <a:picLocks noChangeAspect="1"/>
          </p:cNvPicPr>
          <p:nvPr/>
        </p:nvPicPr>
        <p:blipFill>
          <a:blip r:embed="rId2">
            <a:alphaModFix amt="35000"/>
          </a:blip>
          <a:stretch>
            <a:fillRect/>
          </a:stretch>
        </p:blipFill>
        <p:spPr>
          <a:xfrm>
            <a:off x="0" y="3403"/>
            <a:ext cx="12192000" cy="6858000"/>
          </a:xfrm>
          <a:prstGeom prst="rect">
            <a:avLst/>
          </a:prstGeom>
        </p:spPr>
      </p:pic>
      <p:sp>
        <p:nvSpPr>
          <p:cNvPr id="11" name="TextBox 10">
            <a:extLst>
              <a:ext uri="{FF2B5EF4-FFF2-40B4-BE49-F238E27FC236}">
                <a16:creationId xmlns:a16="http://schemas.microsoft.com/office/drawing/2014/main" id="{1D58C7A5-4374-9DE7-D602-12108429A0B2}"/>
              </a:ext>
            </a:extLst>
          </p:cNvPr>
          <p:cNvSpPr txBox="1"/>
          <p:nvPr/>
        </p:nvSpPr>
        <p:spPr>
          <a:xfrm>
            <a:off x="-592073" y="537165"/>
            <a:ext cx="3302000" cy="420564"/>
          </a:xfrm>
          <a:prstGeom prst="rect">
            <a:avLst/>
          </a:prstGeom>
          <a:noFill/>
        </p:spPr>
        <p:txBody>
          <a:bodyPr wrap="square" rtlCol="0">
            <a:spAutoFit/>
          </a:bodyPr>
          <a:lstStyle/>
          <a:p>
            <a:pPr algn="ctr"/>
            <a:r>
              <a:rPr lang="en-US" sz="2133" b="1" dirty="0">
                <a:solidFill>
                  <a:schemeClr val="bg1"/>
                </a:solidFill>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STRUCTURE</a:t>
            </a:r>
          </a:p>
        </p:txBody>
      </p:sp>
      <p:sp>
        <p:nvSpPr>
          <p:cNvPr id="13" name="TextBox 12">
            <a:extLst>
              <a:ext uri="{FF2B5EF4-FFF2-40B4-BE49-F238E27FC236}">
                <a16:creationId xmlns:a16="http://schemas.microsoft.com/office/drawing/2014/main" id="{0ABE4824-544B-B436-5647-A76152602852}"/>
              </a:ext>
            </a:extLst>
          </p:cNvPr>
          <p:cNvSpPr txBox="1"/>
          <p:nvPr/>
        </p:nvSpPr>
        <p:spPr>
          <a:xfrm>
            <a:off x="895986" y="625305"/>
            <a:ext cx="4999794"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TRAINING &amp; DISCIPLINE</a:t>
            </a:r>
          </a:p>
        </p:txBody>
      </p:sp>
      <p:sp>
        <p:nvSpPr>
          <p:cNvPr id="14" name="TextBox 13">
            <a:extLst>
              <a:ext uri="{FF2B5EF4-FFF2-40B4-BE49-F238E27FC236}">
                <a16:creationId xmlns:a16="http://schemas.microsoft.com/office/drawing/2014/main" id="{70DD2767-5F95-3B90-3F26-41BC240E5C85}"/>
              </a:ext>
            </a:extLst>
          </p:cNvPr>
          <p:cNvSpPr txBox="1"/>
          <p:nvPr/>
        </p:nvSpPr>
        <p:spPr>
          <a:xfrm>
            <a:off x="4713556" y="317529"/>
            <a:ext cx="1957754" cy="646331"/>
          </a:xfrm>
          <a:prstGeom prst="rect">
            <a:avLst/>
          </a:prstGeom>
          <a:noFill/>
        </p:spPr>
        <p:txBody>
          <a:bodyPr wrap="square" rtlCol="0">
            <a:spAutoFit/>
          </a:bodyPr>
          <a:lstStyle/>
          <a:p>
            <a:pPr algn="ctr"/>
            <a:endParaRPr lang="en-US" sz="3600" dirty="0">
              <a:latin typeface="Oswald" panose="02000503000000000000" pitchFamily="2" charset="0"/>
              <a:ea typeface="Open Sans Extrabold" panose="020B0906030804020204" pitchFamily="34" charset="0"/>
              <a:cs typeface="Open Sans Extrabold" panose="020B0906030804020204" pitchFamily="34" charset="0"/>
            </a:endParaRPr>
          </a:p>
        </p:txBody>
      </p:sp>
      <p:sp>
        <p:nvSpPr>
          <p:cNvPr id="4" name="Rectangle: Rounded Corners 3">
            <a:extLst>
              <a:ext uri="{FF2B5EF4-FFF2-40B4-BE49-F238E27FC236}">
                <a16:creationId xmlns:a16="http://schemas.microsoft.com/office/drawing/2014/main" id="{4E91E07D-86B1-F3CE-B450-A0B4352E4E0A}"/>
              </a:ext>
            </a:extLst>
          </p:cNvPr>
          <p:cNvSpPr/>
          <p:nvPr/>
        </p:nvSpPr>
        <p:spPr>
          <a:xfrm>
            <a:off x="111710" y="948806"/>
            <a:ext cx="1957754" cy="1445915"/>
          </a:xfrm>
          <a:prstGeom prst="roundRect">
            <a:avLst>
              <a:gd name="adj" fmla="val 10074"/>
            </a:avLst>
          </a:prstGeom>
          <a:blipFill dpi="0" rotWithShape="0">
            <a:blip r:embed="rId3">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6024B87-11F2-C54C-A5C8-BB83DF99B2F8}"/>
              </a:ext>
            </a:extLst>
          </p:cNvPr>
          <p:cNvSpPr/>
          <p:nvPr/>
        </p:nvSpPr>
        <p:spPr>
          <a:xfrm>
            <a:off x="2496970" y="935844"/>
            <a:ext cx="1877790" cy="1445915"/>
          </a:xfrm>
          <a:prstGeom prst="roundRect">
            <a:avLst>
              <a:gd name="adj" fmla="val 10074"/>
            </a:avLst>
          </a:prstGeom>
          <a:blipFill dpi="0" rotWithShape="1">
            <a:blip r:embed="rId5">
              <a:alphaModFix amt="47000"/>
              <a:extLst>
                <a:ext uri="{96DAC541-7B7A-43D3-8B79-37D633B846F1}">
                  <asvg:svgBlip xmlns:asvg="http://schemas.microsoft.com/office/drawing/2016/SVG/main" r:embed="rId6"/>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5E53C8D-0940-56B1-47C0-E8A8A6AAA1B2}"/>
              </a:ext>
            </a:extLst>
          </p:cNvPr>
          <p:cNvSpPr/>
          <p:nvPr/>
        </p:nvSpPr>
        <p:spPr>
          <a:xfrm>
            <a:off x="4826530" y="948806"/>
            <a:ext cx="1957754" cy="1445915"/>
          </a:xfrm>
          <a:prstGeom prst="roundRect">
            <a:avLst>
              <a:gd name="adj" fmla="val 10074"/>
            </a:avLst>
          </a:prstGeom>
          <a:blipFill dpi="0" rotWithShape="1">
            <a:blip r:embed="rId7">
              <a:alphaModFix amt="45000"/>
              <a:extLst>
                <a:ext uri="{96DAC541-7B7A-43D3-8B79-37D633B846F1}">
                  <asvg:svgBlip xmlns:asvg="http://schemas.microsoft.com/office/drawing/2016/SVG/main" r:embed="rId8"/>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85935D4-7A88-BFCC-2FD5-F1411C687BD3}"/>
              </a:ext>
            </a:extLst>
          </p:cNvPr>
          <p:cNvSpPr txBox="1"/>
          <p:nvPr/>
        </p:nvSpPr>
        <p:spPr>
          <a:xfrm>
            <a:off x="3748007" y="625305"/>
            <a:ext cx="4114800"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STRATEGIES &amp; INNOVATIONS</a:t>
            </a:r>
          </a:p>
        </p:txBody>
      </p:sp>
      <p:sp>
        <p:nvSpPr>
          <p:cNvPr id="10" name="Rectangle 3">
            <a:extLst>
              <a:ext uri="{FF2B5EF4-FFF2-40B4-BE49-F238E27FC236}">
                <a16:creationId xmlns:a16="http://schemas.microsoft.com/office/drawing/2014/main" id="{972A8F31-DF54-E882-36B4-D4608E28FB1C}"/>
              </a:ext>
            </a:extLst>
          </p:cNvPr>
          <p:cNvSpPr>
            <a:spLocks noChangeArrowheads="1"/>
          </p:cNvSpPr>
          <p:nvPr/>
        </p:nvSpPr>
        <p:spPr bwMode="auto">
          <a:xfrm>
            <a:off x="111710" y="2441223"/>
            <a:ext cx="1206300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Imprint MT Shadow" panose="04020605060303030202" pitchFamily="82" charset="0"/>
              </a:rPr>
              <a:t>EARLY PERIOD:</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effectLst/>
                <a:latin typeface="Century Gothic" panose="020B0502020202020204" pitchFamily="34" charset="0"/>
              </a:rPr>
              <a:t>Four Divisions (Chaturanga)</a:t>
            </a:r>
            <a:r>
              <a:rPr lang="en-US" altLang="en-US" sz="2400" b="1" dirty="0">
                <a:latin typeface="Century Gothic" panose="020B0502020202020204" pitchFamily="34" charset="0"/>
              </a:rPr>
              <a:t>:</a:t>
            </a:r>
            <a:r>
              <a:rPr lang="en-US" sz="2400" dirty="0">
                <a:latin typeface="Century Gothic" panose="020B0502020202020204" pitchFamily="34" charset="0"/>
                <a:cs typeface="GothicE" panose="00000400000000000000" pitchFamily="2" charset="0"/>
              </a:rPr>
              <a:t>infantry (</a:t>
            </a:r>
            <a:r>
              <a:rPr lang="en-US" sz="2400" i="1" dirty="0" err="1">
                <a:latin typeface="Century Gothic" panose="020B0502020202020204" pitchFamily="34" charset="0"/>
                <a:cs typeface="GothicE" panose="00000400000000000000" pitchFamily="2" charset="0"/>
              </a:rPr>
              <a:t>padatika</a:t>
            </a:r>
            <a:r>
              <a:rPr lang="en-US" sz="2400" dirty="0">
                <a:latin typeface="Century Gothic" panose="020B0502020202020204" pitchFamily="34" charset="0"/>
                <a:cs typeface="GothicE" panose="00000400000000000000" pitchFamily="2" charset="0"/>
              </a:rPr>
              <a:t>), cavalry (</a:t>
            </a:r>
            <a:r>
              <a:rPr lang="en-US" sz="2400" i="1" dirty="0" err="1">
                <a:latin typeface="Century Gothic" panose="020B0502020202020204" pitchFamily="34" charset="0"/>
                <a:cs typeface="GothicE" panose="00000400000000000000" pitchFamily="2" charset="0"/>
              </a:rPr>
              <a:t>ashva</a:t>
            </a:r>
            <a:r>
              <a:rPr lang="en-US" sz="2400" dirty="0">
                <a:latin typeface="Century Gothic" panose="020B0502020202020204" pitchFamily="34" charset="0"/>
                <a:cs typeface="GothicE" panose="00000400000000000000" pitchFamily="2" charset="0"/>
              </a:rPr>
              <a:t>), war elephants (</a:t>
            </a:r>
            <a:r>
              <a:rPr lang="en-US" sz="2400" i="1" dirty="0" err="1">
                <a:latin typeface="Century Gothic" panose="020B0502020202020204" pitchFamily="34" charset="0"/>
                <a:cs typeface="GothicE" panose="00000400000000000000" pitchFamily="2" charset="0"/>
              </a:rPr>
              <a:t>gaja</a:t>
            </a:r>
            <a:r>
              <a:rPr lang="en-US" sz="2400" dirty="0">
                <a:latin typeface="Century Gothic" panose="020B0502020202020204" pitchFamily="34" charset="0"/>
                <a:cs typeface="GothicE" panose="00000400000000000000" pitchFamily="2" charset="0"/>
              </a:rPr>
              <a:t>), and chariots (</a:t>
            </a:r>
            <a:r>
              <a:rPr lang="en-US" sz="2400" i="1" dirty="0" err="1">
                <a:latin typeface="Century Gothic" panose="020B0502020202020204" pitchFamily="34" charset="0"/>
                <a:cs typeface="GothicE" panose="00000400000000000000" pitchFamily="2" charset="0"/>
              </a:rPr>
              <a:t>ratha</a:t>
            </a:r>
            <a:r>
              <a:rPr lang="en-US" sz="2400" dirty="0">
                <a:latin typeface="Century Gothic" panose="020B0502020202020204" pitchFamily="34" charset="0"/>
                <a:cs typeface="GothicE" panose="00000400000000000000" pitchFamily="2" charset="0"/>
              </a:rPr>
              <a:t>).</a:t>
            </a:r>
          </a:p>
          <a:p>
            <a:pPr eaLnBrk="0" fontAlgn="base" hangingPunct="0">
              <a:spcBef>
                <a:spcPct val="0"/>
              </a:spcBef>
              <a:spcAft>
                <a:spcPct val="0"/>
              </a:spcAft>
            </a:pP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Battle formation </a:t>
            </a:r>
            <a:r>
              <a:rPr kumimoji="0" lang="en-US" altLang="en-US" sz="2400" i="0" u="none" strike="noStrike" cap="none" normalizeH="0" baseline="0" dirty="0" err="1">
                <a:ln>
                  <a:noFill/>
                </a:ln>
                <a:solidFill>
                  <a:schemeClr val="tx1"/>
                </a:solidFill>
                <a:effectLst/>
                <a:latin typeface="Century Gothic" panose="020B0502020202020204" pitchFamily="34" charset="0"/>
                <a:cs typeface="GothicE" panose="00000400000000000000" pitchFamily="2" charset="0"/>
              </a:rPr>
              <a:t>Chakravyuha</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a:t>
            </a: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Ethics</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Dharma </a:t>
            </a:r>
            <a:r>
              <a:rPr lang="en-US" altLang="en-US" sz="2400" dirty="0" err="1">
                <a:latin typeface="Century Gothic" panose="020B0502020202020204" pitchFamily="34" charset="0"/>
                <a:cs typeface="GothicE" panose="00000400000000000000" pitchFamily="2" charset="0"/>
              </a:rPr>
              <a:t>Y</a:t>
            </a:r>
            <a:r>
              <a:rPr kumimoji="0" lang="en-US" altLang="en-US" sz="2400" i="0" u="none" strike="noStrike" cap="none" normalizeH="0" baseline="0" dirty="0" err="1">
                <a:ln>
                  <a:noFill/>
                </a:ln>
                <a:solidFill>
                  <a:schemeClr val="tx1"/>
                </a:solidFill>
                <a:effectLst/>
                <a:latin typeface="Century Gothic" panose="020B0502020202020204" pitchFamily="34" charset="0"/>
                <a:cs typeface="GothicE" panose="00000400000000000000" pitchFamily="2" charset="0"/>
              </a:rPr>
              <a:t>uddha</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a:t>
            </a: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Leadership</a:t>
            </a:r>
          </a:p>
          <a:p>
            <a:pPr eaLnBrk="0" fontAlgn="base" hangingPunct="0">
              <a:spcBef>
                <a:spcPct val="0"/>
              </a:spcBef>
              <a:spcAft>
                <a:spcPct val="0"/>
              </a:spcAft>
            </a:pPr>
            <a:endParaRPr lang="en-US" sz="2400" b="1" dirty="0"/>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Imprint MT Shadow" panose="04020605060303030202" pitchFamily="82" charset="0"/>
                <a:cs typeface="GothicE" panose="00000400000000000000" pitchFamily="2" charset="0"/>
              </a:rPr>
              <a:t>MEDIEVAL PERIOD:</a:t>
            </a:r>
          </a:p>
          <a:p>
            <a:pPr marL="0" marR="0" lvl="0" indent="0" algn="l" defTabSz="914400" rtl="0" eaLnBrk="0" fontAlgn="base" latinLnBrk="0" hangingPunct="0">
              <a:lnSpc>
                <a:spcPct val="100000"/>
              </a:lnSpc>
              <a:spcBef>
                <a:spcPct val="0"/>
              </a:spcBef>
              <a:spcAft>
                <a:spcPct val="0"/>
              </a:spcAft>
              <a:buClrTx/>
              <a:buSzTx/>
              <a:tabLst/>
            </a:pPr>
            <a:r>
              <a:rPr lang="en-IN" sz="2400" i="1" dirty="0">
                <a:latin typeface="Century Gothic" panose="020B0502020202020204" pitchFamily="34" charset="0"/>
              </a:rPr>
              <a:t>Combined Arms, </a:t>
            </a:r>
            <a:r>
              <a:rPr lang="en-US" sz="2400" i="1" dirty="0">
                <a:latin typeface="Century Gothic" panose="020B0502020202020204" pitchFamily="34" charset="0"/>
              </a:rPr>
              <a:t>Guerrilla Tactics, Siege Warfare</a:t>
            </a:r>
            <a:endParaRPr lang="en-US" sz="2400" dirty="0">
              <a:latin typeface="Century Gothic" panose="020B0502020202020204" pitchFamily="34" charset="0"/>
            </a:endParaRPr>
          </a:p>
          <a:p>
            <a:endParaRPr lang="en-IN" sz="2400" dirty="0"/>
          </a:p>
          <a:p>
            <a:endParaRPr lang="en-US" sz="2400" i="1" dirty="0"/>
          </a:p>
          <a:p>
            <a:r>
              <a:rPr lang="en-US" sz="2400" b="1" dirty="0">
                <a:latin typeface="Imprint MT Shadow" panose="04020605060303030202" pitchFamily="82" charset="0"/>
              </a:rPr>
              <a:t>LATE PERIOD:</a:t>
            </a:r>
          </a:p>
          <a:p>
            <a:r>
              <a:rPr lang="en-US" sz="2400" i="1" dirty="0">
                <a:latin typeface="Century Gothic" panose="020B0502020202020204" pitchFamily="34" charset="0"/>
              </a:rPr>
              <a:t>Artillery Integration, Guerrilla Warfare, Naval Warfare</a:t>
            </a:r>
            <a:endParaRPr lang="en-US" sz="2400" dirty="0">
              <a:latin typeface="Century Gothic" panose="020B0502020202020204" pitchFamily="34" charset="0"/>
            </a:endParaRPr>
          </a:p>
          <a:p>
            <a:endParaRPr lang="en-US" sz="2400" dirty="0"/>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Imprint MT Shadow" panose="04020605060303030202"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Imprint MT Shadow" panose="04020605060303030202" pitchFamily="82" charset="0"/>
            </a:endParaRPr>
          </a:p>
        </p:txBody>
      </p:sp>
      <p:sp>
        <p:nvSpPr>
          <p:cNvPr id="3" name="TextBox 2">
            <a:extLst>
              <a:ext uri="{FF2B5EF4-FFF2-40B4-BE49-F238E27FC236}">
                <a16:creationId xmlns:a16="http://schemas.microsoft.com/office/drawing/2014/main" id="{CA8A62E6-77B3-D9DE-3F94-380EAF120886}"/>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-Anjali Sinha (D111)</a:t>
            </a:r>
          </a:p>
        </p:txBody>
      </p:sp>
    </p:spTree>
    <p:extLst>
      <p:ext uri="{BB962C8B-B14F-4D97-AF65-F5344CB8AC3E}">
        <p14:creationId xmlns:p14="http://schemas.microsoft.com/office/powerpoint/2010/main" val="26999800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5EFEB-F6A5-A715-9796-DF80AC0E96CA}"/>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53E1CC3C-C500-475C-9E79-2443D3D60758}"/>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7E16A01-1B5C-7574-7850-DDE3FAE510A7}"/>
              </a:ext>
            </a:extLst>
          </p:cNvPr>
          <p:cNvSpPr txBox="1"/>
          <p:nvPr/>
        </p:nvSpPr>
        <p:spPr>
          <a:xfrm>
            <a:off x="-482600" y="636713"/>
            <a:ext cx="3302000"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STRUCTURE</a:t>
            </a:r>
          </a:p>
        </p:txBody>
      </p:sp>
      <p:sp>
        <p:nvSpPr>
          <p:cNvPr id="3" name="TextBox 2">
            <a:extLst>
              <a:ext uri="{FF2B5EF4-FFF2-40B4-BE49-F238E27FC236}">
                <a16:creationId xmlns:a16="http://schemas.microsoft.com/office/drawing/2014/main" id="{4ACADB8F-3B22-15D7-1C6C-0A8FB19FE479}"/>
              </a:ext>
            </a:extLst>
          </p:cNvPr>
          <p:cNvSpPr txBox="1"/>
          <p:nvPr/>
        </p:nvSpPr>
        <p:spPr>
          <a:xfrm>
            <a:off x="1953165" y="581687"/>
            <a:ext cx="4999794" cy="379656"/>
          </a:xfrm>
          <a:prstGeom prst="rect">
            <a:avLst/>
          </a:prstGeom>
          <a:noFill/>
        </p:spPr>
        <p:txBody>
          <a:bodyPr wrap="square" rtlCol="0">
            <a:spAutoFit/>
          </a:bodyPr>
          <a:lstStyle/>
          <a:p>
            <a:r>
              <a:rPr lang="en-US" sz="1867" b="1" dirty="0">
                <a:solidFill>
                  <a:schemeClr val="bg1"/>
                </a:solidFill>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TRAINING &amp; DISCIPLINE</a:t>
            </a:r>
          </a:p>
        </p:txBody>
      </p:sp>
      <p:sp>
        <p:nvSpPr>
          <p:cNvPr id="18" name="Rectangle: Rounded Corners 17">
            <a:extLst>
              <a:ext uri="{FF2B5EF4-FFF2-40B4-BE49-F238E27FC236}">
                <a16:creationId xmlns:a16="http://schemas.microsoft.com/office/drawing/2014/main" id="{8E5B449A-F49E-AB01-4882-7FAB2991A49C}"/>
              </a:ext>
            </a:extLst>
          </p:cNvPr>
          <p:cNvSpPr/>
          <p:nvPr/>
        </p:nvSpPr>
        <p:spPr>
          <a:xfrm>
            <a:off x="111710" y="948806"/>
            <a:ext cx="1957754" cy="1445915"/>
          </a:xfrm>
          <a:prstGeom prst="roundRect">
            <a:avLst>
              <a:gd name="adj" fmla="val 10074"/>
            </a:avLst>
          </a:prstGeom>
          <a:blipFill dpi="0" rotWithShape="0">
            <a:blip r:embed="rId3">
              <a:alphaModFix amt="40000"/>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BB1295E-C0B4-8340-9685-60BD8A90C243}"/>
              </a:ext>
            </a:extLst>
          </p:cNvPr>
          <p:cNvSpPr/>
          <p:nvPr/>
        </p:nvSpPr>
        <p:spPr>
          <a:xfrm>
            <a:off x="2496970" y="935844"/>
            <a:ext cx="1877790" cy="1445915"/>
          </a:xfrm>
          <a:prstGeom prst="roundRect">
            <a:avLst>
              <a:gd name="adj" fmla="val 10074"/>
            </a:avLst>
          </a:prstGeom>
          <a:blipFill dpi="0" rotWithShape="1">
            <a:blip r:embed="rId5">
              <a:extLst>
                <a:ext uri="{96DAC541-7B7A-43D3-8B79-37D633B846F1}">
                  <asvg:svgBlip xmlns:asvg="http://schemas.microsoft.com/office/drawing/2016/SVG/main" r:embed="rId6"/>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A90E530-1108-4033-A924-0D1847913F44}"/>
              </a:ext>
            </a:extLst>
          </p:cNvPr>
          <p:cNvSpPr/>
          <p:nvPr/>
        </p:nvSpPr>
        <p:spPr>
          <a:xfrm>
            <a:off x="4826530" y="948806"/>
            <a:ext cx="1957754" cy="1445915"/>
          </a:xfrm>
          <a:prstGeom prst="roundRect">
            <a:avLst>
              <a:gd name="adj" fmla="val 10074"/>
            </a:avLst>
          </a:prstGeom>
          <a:blipFill dpi="0" rotWithShape="1">
            <a:blip r:embed="rId7">
              <a:alphaModFix amt="41000"/>
              <a:extLst>
                <a:ext uri="{96DAC541-7B7A-43D3-8B79-37D633B846F1}">
                  <asvg:svgBlip xmlns:asvg="http://schemas.microsoft.com/office/drawing/2016/SVG/main" r:embed="rId8"/>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2FE325-68F0-9A7F-F66F-B11D826E3B2F}"/>
              </a:ext>
            </a:extLst>
          </p:cNvPr>
          <p:cNvSpPr txBox="1"/>
          <p:nvPr/>
        </p:nvSpPr>
        <p:spPr>
          <a:xfrm>
            <a:off x="4028588" y="626720"/>
            <a:ext cx="4114800"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STRATEGIES &amp; INNOVATIONS</a:t>
            </a:r>
          </a:p>
        </p:txBody>
      </p:sp>
      <p:sp>
        <p:nvSpPr>
          <p:cNvPr id="25" name="Rectangle 1">
            <a:extLst>
              <a:ext uri="{FF2B5EF4-FFF2-40B4-BE49-F238E27FC236}">
                <a16:creationId xmlns:a16="http://schemas.microsoft.com/office/drawing/2014/main" id="{F5DEEB38-43B2-D262-8DF8-73C6F35EBA13}"/>
              </a:ext>
            </a:extLst>
          </p:cNvPr>
          <p:cNvSpPr>
            <a:spLocks noChangeArrowheads="1"/>
          </p:cNvSpPr>
          <p:nvPr/>
        </p:nvSpPr>
        <p:spPr bwMode="auto">
          <a:xfrm>
            <a:off x="111710" y="2628239"/>
            <a:ext cx="1208029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latin typeface="Imprint MT Shadow" panose="04020605060303030202" pitchFamily="82" charset="0"/>
              </a:rPr>
              <a:t>Early Period</a:t>
            </a:r>
            <a:r>
              <a:rPr lang="en-US" sz="2800" dirty="0">
                <a:latin typeface="Imprint MT Shadow" panose="04020605060303030202" pitchFamily="82" charset="0"/>
              </a:rPr>
              <a:t>:</a:t>
            </a:r>
          </a:p>
          <a:p>
            <a:r>
              <a:rPr lang="en-US" sz="2800" i="1" dirty="0">
                <a:latin typeface="Century Gothic" panose="020B0502020202020204" pitchFamily="34" charset="0"/>
              </a:rPr>
              <a:t>Weapon Training</a:t>
            </a:r>
            <a:r>
              <a:rPr lang="en-US" sz="2800" dirty="0">
                <a:latin typeface="Century Gothic" panose="020B0502020202020204" pitchFamily="34" charset="0"/>
              </a:rPr>
              <a:t>, </a:t>
            </a:r>
            <a:r>
              <a:rPr lang="en-US" sz="2800" i="1" dirty="0">
                <a:latin typeface="Century Gothic" panose="020B0502020202020204" pitchFamily="34" charset="0"/>
              </a:rPr>
              <a:t>Martial Arts, Ethical Code</a:t>
            </a:r>
          </a:p>
          <a:p>
            <a:endParaRPr lang="en-US" sz="2800" dirty="0">
              <a:latin typeface="Imprint MT Shadow" panose="04020605060303030202" pitchFamily="82" charset="0"/>
            </a:endParaRPr>
          </a:p>
          <a:p>
            <a:r>
              <a:rPr lang="en-US" sz="2800" b="1" dirty="0">
                <a:latin typeface="Imprint MT Shadow" panose="04020605060303030202" pitchFamily="82" charset="0"/>
              </a:rPr>
              <a:t>Medieval Period</a:t>
            </a:r>
            <a:r>
              <a:rPr lang="en-US" sz="2800" dirty="0">
                <a:latin typeface="Imprint MT Shadow" panose="04020605060303030202" pitchFamily="82" charset="0"/>
              </a:rPr>
              <a:t>:</a:t>
            </a:r>
          </a:p>
          <a:p>
            <a:r>
              <a:rPr lang="en-US" sz="2800" i="1" dirty="0">
                <a:latin typeface="Century Gothic" panose="020B0502020202020204" pitchFamily="34" charset="0"/>
              </a:rPr>
              <a:t>Organized Training, Daily Drills, Elephant Corps</a:t>
            </a:r>
          </a:p>
          <a:p>
            <a:pPr>
              <a:buFont typeface="Arial" panose="020B0604020202020204" pitchFamily="34" charset="0"/>
              <a:buChar char="•"/>
            </a:pPr>
            <a:endParaRPr lang="en-US" sz="2800" dirty="0">
              <a:latin typeface="Imprint MT Shadow" panose="04020605060303030202" pitchFamily="82" charset="0"/>
            </a:endParaRPr>
          </a:p>
          <a:p>
            <a:r>
              <a:rPr lang="en-US" sz="2800" b="1" dirty="0">
                <a:latin typeface="Imprint MT Shadow" panose="04020605060303030202" pitchFamily="82" charset="0"/>
              </a:rPr>
              <a:t>Later Period</a:t>
            </a:r>
            <a:r>
              <a:rPr lang="en-US" sz="2800" dirty="0">
                <a:latin typeface="Imprint MT Shadow" panose="04020605060303030202" pitchFamily="82" charset="0"/>
              </a:rPr>
              <a:t>:</a:t>
            </a:r>
          </a:p>
          <a:p>
            <a:r>
              <a:rPr lang="en-US" sz="2800" i="1" dirty="0">
                <a:latin typeface="Century Gothic" panose="020B0502020202020204" pitchFamily="34" charset="0"/>
              </a:rPr>
              <a:t>Firearms Training, Military Academies</a:t>
            </a:r>
            <a:r>
              <a:rPr lang="en-US" sz="2800" dirty="0">
                <a:latin typeface="Century Gothic" panose="020B0502020202020204" pitchFamily="34" charset="0"/>
              </a:rPr>
              <a:t>, </a:t>
            </a:r>
            <a:r>
              <a:rPr lang="en-US" sz="2800" i="1" dirty="0">
                <a:latin typeface="Century Gothic" panose="020B0502020202020204" pitchFamily="34" charset="0"/>
              </a:rPr>
              <a:t>Adaptation to New Technology</a:t>
            </a:r>
            <a:endParaRPr kumimoji="0" lang="en-US" altLang="en-US" sz="2800" b="0" i="0" u="none" strike="noStrike" cap="none" normalizeH="0" baseline="0" dirty="0">
              <a:ln>
                <a:noFill/>
              </a:ln>
              <a:solidFill>
                <a:schemeClr val="tx1"/>
              </a:solidFill>
              <a:effectLst/>
              <a:latin typeface="Century Gothic" panose="020B0502020202020204" pitchFamily="34" charset="0"/>
            </a:endParaRPr>
          </a:p>
        </p:txBody>
      </p:sp>
      <p:sp>
        <p:nvSpPr>
          <p:cNvPr id="5" name="TextBox 4">
            <a:extLst>
              <a:ext uri="{FF2B5EF4-FFF2-40B4-BE49-F238E27FC236}">
                <a16:creationId xmlns:a16="http://schemas.microsoft.com/office/drawing/2014/main" id="{B8BFEEF7-4935-7840-330A-B19B4AD1FE24}"/>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-Anjali Sinha (D111)</a:t>
            </a:r>
          </a:p>
        </p:txBody>
      </p:sp>
    </p:spTree>
    <p:extLst>
      <p:ext uri="{BB962C8B-B14F-4D97-AF65-F5344CB8AC3E}">
        <p14:creationId xmlns:p14="http://schemas.microsoft.com/office/powerpoint/2010/main" val="3277991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CA7CA-43F5-F3A2-B34F-AE721FB4105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3E03568-30B1-516F-4DFE-4BFE94FD9D65}"/>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0D12E88A-CC64-9CDD-6DDA-AB8D9425ADE4}"/>
              </a:ext>
            </a:extLst>
          </p:cNvPr>
          <p:cNvSpPr txBox="1"/>
          <p:nvPr/>
        </p:nvSpPr>
        <p:spPr>
          <a:xfrm>
            <a:off x="-587623" y="659401"/>
            <a:ext cx="3302000"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STRUCTURE</a:t>
            </a:r>
          </a:p>
        </p:txBody>
      </p:sp>
      <p:sp>
        <p:nvSpPr>
          <p:cNvPr id="20" name="TextBox 19">
            <a:extLst>
              <a:ext uri="{FF2B5EF4-FFF2-40B4-BE49-F238E27FC236}">
                <a16:creationId xmlns:a16="http://schemas.microsoft.com/office/drawing/2014/main" id="{EB170C22-0A8F-A546-614B-3F2FC815BFCD}"/>
              </a:ext>
            </a:extLst>
          </p:cNvPr>
          <p:cNvSpPr txBox="1"/>
          <p:nvPr/>
        </p:nvSpPr>
        <p:spPr>
          <a:xfrm>
            <a:off x="895986" y="625305"/>
            <a:ext cx="4999794"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TRAINING &amp; DISCIPLINE</a:t>
            </a:r>
          </a:p>
        </p:txBody>
      </p:sp>
      <p:sp>
        <p:nvSpPr>
          <p:cNvPr id="24" name="TextBox 23">
            <a:extLst>
              <a:ext uri="{FF2B5EF4-FFF2-40B4-BE49-F238E27FC236}">
                <a16:creationId xmlns:a16="http://schemas.microsoft.com/office/drawing/2014/main" id="{28584803-2ADC-E31F-BA2A-C6B1CD6B6F13}"/>
              </a:ext>
            </a:extLst>
          </p:cNvPr>
          <p:cNvSpPr txBox="1"/>
          <p:nvPr/>
        </p:nvSpPr>
        <p:spPr>
          <a:xfrm>
            <a:off x="4209403" y="550521"/>
            <a:ext cx="411480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Microsoft New Tai Lue" panose="020B0502040204020203" pitchFamily="34" charset="0"/>
                <a:ea typeface="Open Sans Extrabold" panose="020B0906030804020204" pitchFamily="34" charset="0"/>
                <a:cs typeface="Microsoft New Tai Lue" panose="020B0502040204020203" pitchFamily="34" charset="0"/>
              </a:rPr>
              <a:t>STRATEGIES &amp; INNOVATION</a:t>
            </a:r>
          </a:p>
        </p:txBody>
      </p:sp>
      <p:sp>
        <p:nvSpPr>
          <p:cNvPr id="3" name="Rectangle: Rounded Corners 2">
            <a:extLst>
              <a:ext uri="{FF2B5EF4-FFF2-40B4-BE49-F238E27FC236}">
                <a16:creationId xmlns:a16="http://schemas.microsoft.com/office/drawing/2014/main" id="{977B2923-DEDD-B0AD-F54B-DDD7625CB9B3}"/>
              </a:ext>
            </a:extLst>
          </p:cNvPr>
          <p:cNvSpPr/>
          <p:nvPr/>
        </p:nvSpPr>
        <p:spPr>
          <a:xfrm>
            <a:off x="111710" y="948806"/>
            <a:ext cx="1957754" cy="1445915"/>
          </a:xfrm>
          <a:prstGeom prst="roundRect">
            <a:avLst>
              <a:gd name="adj" fmla="val 10074"/>
            </a:avLst>
          </a:prstGeom>
          <a:blipFill dpi="0" rotWithShape="0">
            <a:blip r:embed="rId3">
              <a:alphaModFix amt="51000"/>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D7C721E-32AA-79D5-7DA7-5562468461C5}"/>
              </a:ext>
            </a:extLst>
          </p:cNvPr>
          <p:cNvSpPr/>
          <p:nvPr/>
        </p:nvSpPr>
        <p:spPr>
          <a:xfrm>
            <a:off x="2496970" y="935844"/>
            <a:ext cx="1877790" cy="1445915"/>
          </a:xfrm>
          <a:prstGeom prst="roundRect">
            <a:avLst>
              <a:gd name="adj" fmla="val 10074"/>
            </a:avLst>
          </a:prstGeom>
          <a:blipFill dpi="0" rotWithShape="1">
            <a:blip r:embed="rId5">
              <a:alphaModFix amt="51000"/>
              <a:extLst>
                <a:ext uri="{96DAC541-7B7A-43D3-8B79-37D633B846F1}">
                  <asvg:svgBlip xmlns:asvg="http://schemas.microsoft.com/office/drawing/2016/SVG/main" r:embed="rId6"/>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4146180-B0A7-173D-7EED-28F901C13BE1}"/>
              </a:ext>
            </a:extLst>
          </p:cNvPr>
          <p:cNvSpPr/>
          <p:nvPr/>
        </p:nvSpPr>
        <p:spPr>
          <a:xfrm>
            <a:off x="4826530" y="948806"/>
            <a:ext cx="1957754" cy="1445915"/>
          </a:xfrm>
          <a:prstGeom prst="roundRect">
            <a:avLst>
              <a:gd name="adj" fmla="val 10074"/>
            </a:avLst>
          </a:prstGeom>
          <a:blipFill dpi="0" rotWithShape="1">
            <a:blip r:embed="rId7">
              <a:extLst>
                <a:ext uri="{96DAC541-7B7A-43D3-8B79-37D633B846F1}">
                  <asvg:svgBlip xmlns:asvg="http://schemas.microsoft.com/office/drawing/2016/SVG/main" r:embed="rId8"/>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39049CA9-7D76-5F79-4B3D-81EEAAEB06DE}"/>
              </a:ext>
            </a:extLst>
          </p:cNvPr>
          <p:cNvSpPr>
            <a:spLocks noChangeArrowheads="1"/>
          </p:cNvSpPr>
          <p:nvPr/>
        </p:nvSpPr>
        <p:spPr bwMode="auto">
          <a:xfrm>
            <a:off x="55855" y="2514874"/>
            <a:ext cx="1208029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Imprint MT Shadow" panose="04020605060303030202" pitchFamily="82" charset="0"/>
              </a:rPr>
              <a:t>EARLY PERIOD:</a:t>
            </a:r>
          </a:p>
          <a:p>
            <a:r>
              <a:rPr lang="en-US" sz="2400" b="1" i="1" dirty="0">
                <a:latin typeface="Century Gothic" panose="020B0502020202020204" pitchFamily="34" charset="0"/>
              </a:rPr>
              <a:t>Weapon Crafting</a:t>
            </a:r>
            <a:r>
              <a:rPr lang="en-US" sz="2400" b="1" dirty="0">
                <a:latin typeface="Century Gothic" panose="020B0502020202020204" pitchFamily="34" charset="0"/>
              </a:rPr>
              <a:t>: </a:t>
            </a:r>
            <a:r>
              <a:rPr lang="en-US" sz="2400" dirty="0">
                <a:latin typeface="Century Gothic" panose="020B0502020202020204" pitchFamily="34" charset="0"/>
              </a:rPr>
              <a:t>Development of innovative tools like the </a:t>
            </a:r>
            <a:r>
              <a:rPr lang="en-US" sz="2400" b="1" i="1" dirty="0">
                <a:latin typeface="Century Gothic" panose="020B0502020202020204" pitchFamily="34" charset="0"/>
              </a:rPr>
              <a:t>Chakram</a:t>
            </a:r>
            <a:r>
              <a:rPr lang="en-US" sz="2400" dirty="0">
                <a:latin typeface="Century Gothic" panose="020B0502020202020204" pitchFamily="34" charset="0"/>
              </a:rPr>
              <a:t> and </a:t>
            </a:r>
            <a:r>
              <a:rPr lang="en-US" sz="2400" b="1" i="1" dirty="0" err="1">
                <a:latin typeface="Century Gothic" panose="020B0502020202020204" pitchFamily="34" charset="0"/>
              </a:rPr>
              <a:t>Urumi</a:t>
            </a:r>
            <a:r>
              <a:rPr lang="en-US" sz="2400" b="1" dirty="0">
                <a:latin typeface="Century Gothic" panose="020B0502020202020204" pitchFamily="34" charset="0"/>
              </a:rPr>
              <a:t>.</a:t>
            </a:r>
          </a:p>
          <a:p>
            <a:pPr eaLnBrk="0" fontAlgn="base" hangingPunct="0">
              <a:spcBef>
                <a:spcPct val="0"/>
              </a:spcBef>
              <a:spcAft>
                <a:spcPct val="0"/>
              </a:spcAft>
            </a:pP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Battle formation </a:t>
            </a:r>
            <a:r>
              <a:rPr kumimoji="0" lang="en-US" altLang="en-US" sz="2400" i="0" u="none" strike="noStrike" cap="none" normalizeH="0" baseline="0" dirty="0" err="1">
                <a:ln>
                  <a:noFill/>
                </a:ln>
                <a:solidFill>
                  <a:schemeClr val="tx1"/>
                </a:solidFill>
                <a:effectLst/>
                <a:latin typeface="Century Gothic" panose="020B0502020202020204" pitchFamily="34" charset="0"/>
                <a:cs typeface="GothicE" panose="00000400000000000000" pitchFamily="2" charset="0"/>
              </a:rPr>
              <a:t>Chakravyuha</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a:t>
            </a: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Ethics</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Dharma </a:t>
            </a:r>
            <a:r>
              <a:rPr lang="en-US" altLang="en-US" sz="2400" dirty="0" err="1">
                <a:latin typeface="Century Gothic" panose="020B0502020202020204" pitchFamily="34" charset="0"/>
                <a:cs typeface="GothicE" panose="00000400000000000000" pitchFamily="2" charset="0"/>
              </a:rPr>
              <a:t>Y</a:t>
            </a:r>
            <a:r>
              <a:rPr kumimoji="0" lang="en-US" altLang="en-US" sz="2400" i="0" u="none" strike="noStrike" cap="none" normalizeH="0" baseline="0" dirty="0" err="1">
                <a:ln>
                  <a:noFill/>
                </a:ln>
                <a:solidFill>
                  <a:schemeClr val="tx1"/>
                </a:solidFill>
                <a:effectLst/>
                <a:latin typeface="Century Gothic" panose="020B0502020202020204" pitchFamily="34" charset="0"/>
                <a:cs typeface="GothicE" panose="00000400000000000000" pitchFamily="2" charset="0"/>
              </a:rPr>
              <a:t>uddha</a:t>
            </a:r>
            <a:r>
              <a:rPr kumimoji="0" lang="en-US" altLang="en-US" sz="2400"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 </a:t>
            </a:r>
            <a:r>
              <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rPr>
              <a:t>Leadership</a:t>
            </a:r>
          </a:p>
          <a:p>
            <a:pPr eaLnBrk="0" fontAlgn="base" hangingPunct="0">
              <a:spcBef>
                <a:spcPct val="0"/>
              </a:spcBef>
              <a:spcAft>
                <a:spcPct val="0"/>
              </a:spcAft>
            </a:pPr>
            <a:endParaRPr kumimoji="0" lang="en-US" altLang="en-US" sz="2400" b="1" i="0" u="none" strike="noStrike" cap="none" normalizeH="0" baseline="0" dirty="0">
              <a:ln>
                <a:noFill/>
              </a:ln>
              <a:solidFill>
                <a:schemeClr val="tx1"/>
              </a:solidFill>
              <a:effectLst/>
              <a:latin typeface="Century Gothic" panose="020B0502020202020204" pitchFamily="34" charset="0"/>
              <a:cs typeface="GothicE" panose="00000400000000000000" pitchFamily="2" charset="0"/>
            </a:endParaRPr>
          </a:p>
          <a:p>
            <a:pPr eaLnBrk="0" fontAlgn="base" hangingPunct="0">
              <a:spcBef>
                <a:spcPct val="0"/>
              </a:spcBef>
              <a:spcAft>
                <a:spcPct val="0"/>
              </a:spcAft>
            </a:pPr>
            <a:endParaRPr lang="en-US" sz="2400" b="1" dirty="0"/>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Imprint MT Shadow" panose="04020605060303030202" pitchFamily="82" charset="0"/>
                <a:cs typeface="GothicE" panose="00000400000000000000" pitchFamily="2" charset="0"/>
              </a:rPr>
              <a:t>MEDIEVAL PERIOD:</a:t>
            </a:r>
          </a:p>
          <a:p>
            <a:r>
              <a:rPr lang="en-US" sz="2400" i="1" dirty="0">
                <a:latin typeface="Century Gothic" panose="020B0502020202020204" pitchFamily="34" charset="0"/>
              </a:rPr>
              <a:t>Elephant Armor, Advanced Fortifications, Composite Bows.</a:t>
            </a:r>
          </a:p>
          <a:p>
            <a:endParaRPr lang="en-US" sz="2400" i="1" dirty="0">
              <a:latin typeface="Century Gothic" panose="020B0502020202020204" pitchFamily="34" charset="0"/>
            </a:endParaRPr>
          </a:p>
          <a:p>
            <a:endParaRPr lang="en-US" sz="2400" i="1" dirty="0"/>
          </a:p>
          <a:p>
            <a:r>
              <a:rPr lang="en-US" sz="2400" b="1" dirty="0">
                <a:latin typeface="Imprint MT Shadow" panose="04020605060303030202" pitchFamily="82" charset="0"/>
              </a:rPr>
              <a:t>LATE PERIOD:</a:t>
            </a:r>
          </a:p>
          <a:p>
            <a:r>
              <a:rPr lang="en-US" sz="2400" i="1" dirty="0">
                <a:latin typeface="Century Gothic" panose="020B0502020202020204" pitchFamily="34" charset="0"/>
              </a:rPr>
              <a:t>Gunpowder Weapons, Naval Technology</a:t>
            </a:r>
            <a:r>
              <a:rPr lang="en-US" sz="2400" dirty="0">
                <a:latin typeface="Century Gothic" panose="020B0502020202020204" pitchFamily="34" charset="0"/>
              </a:rPr>
              <a:t>, </a:t>
            </a:r>
            <a:r>
              <a:rPr lang="en-US" sz="2400" i="1" dirty="0">
                <a:latin typeface="Century Gothic" panose="020B0502020202020204" pitchFamily="34" charset="0"/>
              </a:rPr>
              <a:t>Hybrid Tactics</a:t>
            </a:r>
            <a:endParaRPr lang="en-US" sz="2400" dirty="0">
              <a:latin typeface="Century Gothic" panose="020B0502020202020204" pitchFamily="34" charset="0"/>
            </a:endParaRPr>
          </a:p>
          <a:p>
            <a:endParaRPr lang="en-US" sz="2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Imprint MT Shadow" panose="04020605060303030202" pitchFamily="82" charset="0"/>
            </a:endParaRPr>
          </a:p>
        </p:txBody>
      </p:sp>
      <p:sp>
        <p:nvSpPr>
          <p:cNvPr id="2" name="TextBox 1">
            <a:extLst>
              <a:ext uri="{FF2B5EF4-FFF2-40B4-BE49-F238E27FC236}">
                <a16:creationId xmlns:a16="http://schemas.microsoft.com/office/drawing/2014/main" id="{9439831E-13AC-E473-DCFA-2CEDD8F02554}"/>
              </a:ext>
            </a:extLst>
          </p:cNvPr>
          <p:cNvSpPr txBox="1"/>
          <p:nvPr/>
        </p:nvSpPr>
        <p:spPr>
          <a:xfrm>
            <a:off x="8659950" y="108422"/>
            <a:ext cx="3406392" cy="523220"/>
          </a:xfrm>
          <a:prstGeom prst="rect">
            <a:avLst/>
          </a:prstGeom>
          <a:solidFill>
            <a:schemeClr val="tx1">
              <a:alpha val="10000"/>
            </a:schemeClr>
          </a:solidFill>
          <a:effectLst>
            <a:reflection stA="0" endPos="0" dist="50800" dir="5400000" sy="-100000" algn="bl" rotWithShape="0"/>
          </a:effectLst>
        </p:spPr>
        <p:txBody>
          <a:bodyPr wrap="square" rtlCol="0">
            <a:spAutoFit/>
          </a:bodyPr>
          <a:lstStyle/>
          <a:p>
            <a:r>
              <a:rPr lang="en-IN" sz="2800" b="1" dirty="0">
                <a:solidFill>
                  <a:schemeClr val="bg1"/>
                </a:solidFill>
                <a:effectLst>
                  <a:outerShdw blurRad="38100" dist="38100" dir="2700000" algn="tl">
                    <a:srgbClr val="000000">
                      <a:alpha val="43137"/>
                    </a:srgbClr>
                  </a:outerShdw>
                </a:effectLst>
                <a:latin typeface="Californian FB" panose="0207040306080B030204" pitchFamily="18" charset="0"/>
              </a:rPr>
              <a:t>-Anjali Sinha (D111)</a:t>
            </a:r>
          </a:p>
        </p:txBody>
      </p:sp>
    </p:spTree>
    <p:extLst>
      <p:ext uri="{BB962C8B-B14F-4D97-AF65-F5344CB8AC3E}">
        <p14:creationId xmlns:p14="http://schemas.microsoft.com/office/powerpoint/2010/main" val="6652328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1717</Words>
  <Application>Microsoft Office PowerPoint</Application>
  <PresentationFormat>Widescreen</PresentationFormat>
  <Paragraphs>251</Paragraphs>
  <Slides>26</Slides>
  <Notes>2</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26</vt:i4>
      </vt:variant>
    </vt:vector>
  </HeadingPairs>
  <TitlesOfParts>
    <vt:vector size="49" baseType="lpstr">
      <vt:lpstr>Arial</vt:lpstr>
      <vt:lpstr>Arial Black</vt:lpstr>
      <vt:lpstr>Bahnschrift</vt:lpstr>
      <vt:lpstr>BankGothic Md BT</vt:lpstr>
      <vt:lpstr>Calibri</vt:lpstr>
      <vt:lpstr>Calibri Light</vt:lpstr>
      <vt:lpstr>Californian FB</vt:lpstr>
      <vt:lpstr>Centaur</vt:lpstr>
      <vt:lpstr>Century Gothic</vt:lpstr>
      <vt:lpstr>Century Schoolbook</vt:lpstr>
      <vt:lpstr>Copperplate Gothic Bold</vt:lpstr>
      <vt:lpstr>Courier New</vt:lpstr>
      <vt:lpstr>Eras Bold ITC</vt:lpstr>
      <vt:lpstr>Felix Titling</vt:lpstr>
      <vt:lpstr>Imprint MT Shadow</vt:lpstr>
      <vt:lpstr>Lucida Bright</vt:lpstr>
      <vt:lpstr>Microsoft New Tai Lue</vt:lpstr>
      <vt:lpstr>Open Sans Extrabold</vt:lpstr>
      <vt:lpstr>Open Sans Light</vt:lpstr>
      <vt:lpstr>Oswald</vt:lpstr>
      <vt:lpstr>Papyrus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Mitesh Ved</dc:creator>
  <cp:lastModifiedBy>Mitesh Ved</cp:lastModifiedBy>
  <cp:revision>37</cp:revision>
  <dcterms:created xsi:type="dcterms:W3CDTF">2024-12-26T08:17:38Z</dcterms:created>
  <dcterms:modified xsi:type="dcterms:W3CDTF">2025-01-09T11:02:50Z</dcterms:modified>
</cp:coreProperties>
</file>